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18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Lst>
  <p:sldSz cx="9144000" cy="5143500" type="screen16x9"/>
  <p:notesSz cx="6858000" cy="9144000"/>
  <p:embeddedFontLst>
    <p:embeddedFont>
      <p:font typeface="Barlow" panose="00000500000000000000" pitchFamily="2" charset="0"/>
      <p:regular r:id="rId186"/>
      <p:bold r:id="rId187"/>
      <p:italic r:id="rId188"/>
      <p:boldItalic r:id="rId189"/>
    </p:embeddedFont>
    <p:embeddedFont>
      <p:font typeface="Barlow ExtraLight" panose="00000300000000000000" pitchFamily="2" charset="0"/>
      <p:regular r:id="rId190"/>
      <p:bold r:id="rId191"/>
      <p:italic r:id="rId192"/>
      <p:boldItalic r:id="rId193"/>
    </p:embeddedFont>
    <p:embeddedFont>
      <p:font typeface="Barlow Light" panose="00000400000000000000" pitchFamily="2" charset="0"/>
      <p:regular r:id="rId194"/>
      <p:bold r:id="rId195"/>
      <p:italic r:id="rId196"/>
      <p:boldItalic r:id="rId197"/>
    </p:embeddedFont>
    <p:embeddedFont>
      <p:font typeface="Barlow Medium" panose="00000600000000000000" pitchFamily="2" charset="0"/>
      <p:regular r:id="rId198"/>
      <p:bold r:id="rId199"/>
      <p:italic r:id="rId200"/>
      <p:boldItalic r:id="rId201"/>
    </p:embeddedFont>
    <p:embeddedFont>
      <p:font typeface="Hepta Slab" panose="020B0604020202020204" charset="0"/>
      <p:regular r:id="rId202"/>
      <p:bold r:id="rId203"/>
    </p:embeddedFont>
    <p:embeddedFont>
      <p:font typeface="Hepta Slab Light" panose="020B0604020202020204" charset="0"/>
      <p:regular r:id="rId204"/>
      <p:bold r:id="rId205"/>
    </p:embeddedFont>
    <p:embeddedFont>
      <p:font typeface="Hepta Slab Medium" panose="020B0604020202020204" charset="0"/>
      <p:regular r:id="rId206"/>
      <p:bold r:id="rId2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E7956A-E366-40D7-A467-84067E5B9ACD}">
  <a:tblStyle styleId="{7DE7956A-E366-40D7-A467-84067E5B9AC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font" Target="fonts/font6.fntdata"/><Relationship Id="rId205" Type="http://schemas.openxmlformats.org/officeDocument/2006/relationships/font" Target="fonts/font20.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font" Target="fonts/font7.fntdata"/><Relationship Id="rId206" Type="http://schemas.openxmlformats.org/officeDocument/2006/relationships/font" Target="fonts/font21.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font" Target="fonts/font8.fntdata"/><Relationship Id="rId207" Type="http://schemas.openxmlformats.org/officeDocument/2006/relationships/font" Target="fonts/font22.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font" Target="fonts/font9.fntdata"/><Relationship Id="rId199" Type="http://schemas.openxmlformats.org/officeDocument/2006/relationships/font" Target="fonts/font14.fntdata"/><Relationship Id="rId203" Type="http://schemas.openxmlformats.org/officeDocument/2006/relationships/font" Target="fonts/font18.fntdata"/><Relationship Id="rId208"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font" Target="fonts/font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font" Target="fonts/font10.fntdata"/><Relationship Id="rId209" Type="http://schemas.openxmlformats.org/officeDocument/2006/relationships/viewProps" Target="viewProps.xml"/><Relationship Id="rId190" Type="http://schemas.openxmlformats.org/officeDocument/2006/relationships/font" Target="fonts/font5.fntdata"/><Relationship Id="rId204" Type="http://schemas.openxmlformats.org/officeDocument/2006/relationships/font" Target="fonts/font1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font" Target="fonts/font11.fntdata"/><Relationship Id="rId200" Type="http://schemas.openxmlformats.org/officeDocument/2006/relationships/font" Target="fonts/font15.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font" Target="fonts/font1.fntdata"/><Relationship Id="rId211"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font" Target="fonts/font12.fntdata"/><Relationship Id="rId201" Type="http://schemas.openxmlformats.org/officeDocument/2006/relationships/font" Target="fonts/font16.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font" Target="fonts/font2.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font" Target="fonts/font13.fntdata"/><Relationship Id="rId202" Type="http://schemas.openxmlformats.org/officeDocument/2006/relationships/font" Target="fonts/font17.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font" Target="fonts/font3.fntdata"/><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7b1fad4f5b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37b1fad4f5b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7b1fad4f5b_5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37b1fad4f5b_5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37b1fad4f5b_5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6" name="Google Shape;1256;g37b1fad4f5b_5_7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7b1fad4f5b_5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7" name="Google Shape;1267;g37b1fad4f5b_5_7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37b1fad4f5b_5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8" name="Google Shape;1278;g37b1fad4f5b_5_8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37b1fad4f5b_5_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9" name="Google Shape;1289;g37b1fad4f5b_5_8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7b1fad4f5b_5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6" name="Google Shape;1296;g37b1fad4f5b_5_8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7b1fad4f5b_5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3" name="Google Shape;1303;g37b1fad4f5b_5_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37b1fad4f5b_5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3" name="Google Shape;1313;g37b1fad4f5b_5_8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37b1fad4f5b_5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3" name="Google Shape;1323;g37b1fad4f5b_5_8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7b1fad4f5b_5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3" name="Google Shape;1333;g37b1fad4f5b_5_8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37b1fad4f5b_5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3" name="Google Shape;1343;g37b1fad4f5b_5_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7b1fad4f5b_5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37b1fad4f5b_5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37b1fad4f5b_5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3" name="Google Shape;1353;g37b1fad4f5b_5_8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37b1fad4f5b_5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3" name="Google Shape;1363;g37b1fad4f5b_5_8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37b1fad4f5b_5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g37b1fad4f5b_5_8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37b1fad4f5b_5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5" name="Google Shape;1385;g37b1fad4f5b_5_8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7b1fad4f5b_5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37b1fad4f5b_5_9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37b1fad4f5b_5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5" name="Google Shape;1405;g37b1fad4f5b_5_9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37b1fad4f5b_5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5" name="Google Shape;1415;g37b1fad4f5b_5_9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37b1fad4f5b_5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6" name="Google Shape;1426;g37b1fad4f5b_5_9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7b1fad4f5b_5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7" name="Google Shape;1437;g37b1fad4f5b_5_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37b1fad4f5b_5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7" name="Google Shape;1447;g37b1fad4f5b_5_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7b1fad4f5b_5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37b1fad4f5b_5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37b1fad4f5b_5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7" name="Google Shape;1457;g37b1fad4f5b_5_9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37b1fad4f5b_5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7" name="Google Shape;1467;g37b1fad4f5b_5_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37b1fad4f5b_5_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7" name="Google Shape;1477;g37b1fad4f5b_5_9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37b1fad4f5b_5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4" name="Google Shape;1484;g37b1fad4f5b_5_9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37b1fad4f5b_5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1" name="Google Shape;1491;g37b1fad4f5b_5_9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37b1fad4f5b_5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1" name="Google Shape;1501;g37b1fad4f5b_5_10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37b1fad4f5b_5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1" name="Google Shape;1511;g37b1fad4f5b_5_10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37b1fad4f5b_5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2" name="Google Shape;1522;g37b1fad4f5b_5_10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37b1fad4f5b_5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2" name="Google Shape;1532;g37b1fad4f5b_5_10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37b1fad4f5b_5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2" name="Google Shape;1542;g37b1fad4f5b_5_10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7b1fad4f5b_5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37b1fad4f5b_5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37b1fad4f5b_5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3" name="Google Shape;1553;g37b1fad4f5b_5_10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37b1fad4f5b_5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4" name="Google Shape;1564;g37b1fad4f5b_5_10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37b1fad4f5b_5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4" name="Google Shape;1574;g37b1fad4f5b_5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37b1fad4f5b_5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4" name="Google Shape;1584;g37b1fad4f5b_5_10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37b1fad4f5b_5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4" name="Google Shape;1594;g37b1fad4f5b_5_10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37b1fad4f5b_5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3" name="Google Shape;1603;g37b1fad4f5b_5_10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37b1fad4f5b_5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3" name="Google Shape;1613;g37b1fad4f5b_5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7b1fad4f5b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3" name="Google Shape;1623;g37b1fad4f5b_5_1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37b1fad4f5b_5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4" name="Google Shape;1634;g37b1fad4f5b_5_1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37b1fad4f5b_5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4" name="Google Shape;1644;g37b1fad4f5b_5_1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7b1fad4f5b_5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37b1fad4f5b_5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37b1fad4f5b_5_1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4" name="Google Shape;1654;g37b1fad4f5b_5_1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37b1fad4f5b_5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g37b1fad4f5b_5_1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37b1fad4f5b_5_1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4" name="Google Shape;1674;g37b1fad4f5b_5_1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37b1fad4f5b_5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4" name="Google Shape;1684;g37b1fad4f5b_5_1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7b1fad4f5b_5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4" name="Google Shape;1694;g37b1fad4f5b_5_1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37b1fad4f5b_5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4" name="Google Shape;1704;g37b1fad4f5b_5_1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37b1fad4f5b_5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4" name="Google Shape;1714;g37b1fad4f5b_5_1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37b1fad4f5b_5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4" name="Google Shape;1724;g37b1fad4f5b_5_1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37b1fad4f5b_5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4" name="Google Shape;1734;g37b1fad4f5b_5_1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7b1fad4f5b_5_1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4" name="Google Shape;1744;g37b1fad4f5b_5_1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7b1fad4f5b_5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37b1fad4f5b_5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37b1fad4f5b_5_1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1" name="Google Shape;1751;g37b1fad4f5b_5_1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37b1fad4f5b_5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8" name="Google Shape;1758;g37b1fad4f5b_5_1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37b1fad4f5b_5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8" name="Google Shape;1768;g37b1fad4f5b_5_1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37b1fad4f5b_5_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9" name="Google Shape;1779;g37b1fad4f5b_5_1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37b1fad4f5b_5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0" name="Google Shape;1790;g37b1fad4f5b_5_1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37b1fad4f5b_5_1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0" name="Google Shape;1800;g37b1fad4f5b_5_1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37b1fad4f5b_5_1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0" name="Google Shape;1810;g37b1fad4f5b_5_1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37b1fad4f5b_5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1" name="Google Shape;1821;g37b1fad4f5b_5_1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37b1fad4f5b_5_1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3" name="Google Shape;1833;g37b1fad4f5b_5_1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37b1fad4f5b_5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4" name="Google Shape;1844;g37b1fad4f5b_5_1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7b1fad4f5b_5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37b1fad4f5b_5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37b1fad4f5b_5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5" name="Google Shape;1855;g37b1fad4f5b_5_1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37b1fad4f5b_5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5" name="Google Shape;1865;g37b1fad4f5b_5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37b1fad4f5b_5_1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5" name="Google Shape;1875;g37b1fad4f5b_5_1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37b1fad4f5b_5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5" name="Google Shape;1885;g37b1fad4f5b_5_1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37b1fad4f5b_5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5" name="Google Shape;1895;g37b1fad4f5b_5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37b1fad4f5b_5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5" name="Google Shape;1905;g37b1fad4f5b_5_1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37b1fad4f5b_5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5" name="Google Shape;1915;g37b1fad4f5b_5_1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37b1fad4f5b_5_1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5" name="Google Shape;1925;g37b1fad4f5b_5_1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37b1fad4f5b_5_1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2" name="Google Shape;1932;g37b1fad4f5b_5_1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37b1fad4f5b_5_1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9" name="Google Shape;1939;g37b1fad4f5b_5_1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7b1fad4f5b_5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37b1fad4f5b_5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7b1fad4f5b_5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9" name="Google Shape;1949;g37b1fad4f5b_5_1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37b1fad4f5b_5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9" name="Google Shape;1959;g37b1fad4f5b_5_1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37b1fad4f5b_5_1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9" name="Google Shape;1969;g37b1fad4f5b_5_1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37b1fad4f5b_5_1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9" name="Google Shape;1979;g37b1fad4f5b_5_1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37b1fad4f5b_5_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9" name="Google Shape;1989;g37b1fad4f5b_5_1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37b1fad4f5b_5_1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9" name="Google Shape;1999;g37b1fad4f5b_5_1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37b1fad4f5b_5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0" name="Google Shape;2010;g37b1fad4f5b_5_1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37b1fad4f5b_5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1" name="Google Shape;2021;g37b1fad4f5b_5_1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37b1fad4f5b_5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1" name="Google Shape;2031;g37b1fad4f5b_5_1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37b1fad4f5b_5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1" name="Google Shape;2041;g37b1fad4f5b_5_1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7b1fad4f5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37b1fad4f5b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37b1fad4f5b_5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1" name="Google Shape;2051;g37b1fad4f5b_5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37b1fad4f5b_5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1" name="Google Shape;2061;g37b1fad4f5b_5_15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37b1fad4f5b_5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1" name="Google Shape;2071;g37b1fad4f5b_5_1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7b1fad4f5b_5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37b1fad4f5b_5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7b1fad4f5b_5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37b1fad4f5b_5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7b1fad4f5b_5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37b1fad4f5b_5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7b1fad4f5b_5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g37b1fad4f5b_5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7b1fad4f5b_5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g37b1fad4f5b_5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7b1fad4f5b_5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37b1fad4f5b_5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7b1fad4f5b_5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37b1fad4f5b_5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7b1fad4f5b_5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37b1fad4f5b_5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7b1fad4f5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37b1fad4f5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37b1fad4f5b_5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37b1fad4f5b_5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7b1fad4f5b_5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37b1fad4f5b_5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7b1fad4f5b_5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37b1fad4f5b_5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7b1fad4f5b_5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37b1fad4f5b_5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7b1fad4f5b_5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37b1fad4f5b_5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7b1fad4f5b_5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37b1fad4f5b_5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7b1fad4f5b_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37b1fad4f5b_5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7b1fad4f5b_5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37b1fad4f5b_5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7b1fad4f5b_5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37b1fad4f5b_5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7b1fad4f5b_5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37b1fad4f5b_5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7b1fad4f5b_5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37b1fad4f5b_5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7b1fad4f5b_5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g37b1fad4f5b_5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7b1fad4f5b_5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37b1fad4f5b_5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7b1fad4f5b_5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37b1fad4f5b_5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7b1fad4f5b_5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37b1fad4f5b_5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7b1fad4f5b_5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37b1fad4f5b_5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7b1fad4f5b_5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37b1fad4f5b_5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7b1fad4f5b_5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g37b1fad4f5b_5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7b1fad4f5b_5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g37b1fad4f5b_5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7b1fad4f5b_5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37b1fad4f5b_5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37b1fad4f5b_5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37b1fad4f5b_5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7b1fad4f5b_5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37b1fad4f5b_5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7b1fad4f5b_5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37b1fad4f5b_5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7b1fad4f5b_5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g37b1fad4f5b_5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37b1fad4f5b_5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37b1fad4f5b_5_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7b1fad4f5b_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37b1fad4f5b_5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7b1fad4f5b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37b1fad4f5b_5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7b1fad4f5b_5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37b1fad4f5b_5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7b1fad4f5b_5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g37b1fad4f5b_5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7b1fad4f5b_5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37b1fad4f5b_5_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7b1fad4f5b_5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g37b1fad4f5b_5_3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7b1fad4f5b_5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g37b1fad4f5b_5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37b1fad4f5b_5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3" name="Google Shape;823;g37b1fad4f5b_5_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37b1fad4f5b_5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37b1fad4f5b_5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37b1fad4f5b_5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37b1fad4f5b_5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37b1fad4f5b_5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37b1fad4f5b_5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7b1fad4f5b_5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37b1fad4f5b_5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37b1fad4f5b_5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37b1fad4f5b_5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37b1fad4f5b_5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37b1fad4f5b_5_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7b1fad4f5b_5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0" name="Google Shape;880;g37b1fad4f5b_5_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7b1fad4f5b_5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g37b1fad4f5b_5_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37b1fad4f5b_5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9" name="Google Shape;899;g37b1fad4f5b_5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7b1fad4f5b_5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9" name="Google Shape;909;g37b1fad4f5b_5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7b1fad4f5b_5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8" name="Google Shape;918;g37b1fad4f5b_5_4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7b1fad4f5b_5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37b1fad4f5b_5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7b1fad4f5b_5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37b1fad4f5b_5_4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37b1fad4f5b_5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37b1fad4f5b_5_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7b1fad4f5b_5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37b1fad4f5b_5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37b1fad4f5b_5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37b1fad4f5b_5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37b1fad4f5b_5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6" name="Google Shape;966;g37b1fad4f5b_5_5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7b1fad4f5b_5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5" name="Google Shape;975;g37b1fad4f5b_5_5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37b1fad4f5b_5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5" name="Google Shape;985;g37b1fad4f5b_5_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37b1fad4f5b_5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4" name="Google Shape;994;g37b1fad4f5b_5_5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7b1fad4f5b_5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g37b1fad4f5b_5_5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7b1fad4f5b_5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Google Shape;1013;g37b1fad4f5b_5_5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37b1fad4f5b_5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2" name="Google Shape;1022;g37b1fad4f5b_5_5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7b1fad4f5b_5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1" name="Google Shape;1031;g37b1fad4f5b_5_5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37b1fad4f5b_5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g37b1fad4f5b_5_5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7b1fad4f5b_5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37b1fad4f5b_5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7b1fad4f5b_5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 name="Google Shape;1049;g37b1fad4f5b_5_5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37b1fad4f5b_5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g37b1fad4f5b_5_6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7b1fad4f5b_5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37b1fad4f5b_5_6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7b1fad4f5b_5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g37b1fad4f5b_5_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37b1fad4f5b_5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g37b1fad4f5b_5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37b1fad4f5b_5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Google Shape;1099;g37b1fad4f5b_5_6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7b1fad4f5b_5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g37b1fad4f5b_5_6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37b1fad4f5b_5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0" name="Google Shape;1120;g37b1fad4f5b_5_6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37b1fad4f5b_5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37b1fad4f5b_5_6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7b1fad4f5b_5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g37b1fad4f5b_5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7b1fad4f5b_5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37b1fad4f5b_5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37b1fad4f5b_5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9" name="Google Shape;1149;g37b1fad4f5b_5_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7b1fad4f5b_5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37b1fad4f5b_5_6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7b1fad4f5b_5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9" name="Google Shape;1169;g37b1fad4f5b_5_7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37b1fad4f5b_5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9" name="Google Shape;1179;g37b1fad4f5b_5_7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7b1fad4f5b_5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0" name="Google Shape;1190;g37b1fad4f5b_5_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37b1fad4f5b_5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1" name="Google Shape;1201;g37b1fad4f5b_5_7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37b1fad4f5b_5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2" name="Google Shape;1212;g37b1fad4f5b_5_7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37b1fad4f5b_5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Google Shape;1223;g37b1fad4f5b_5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37b1fad4f5b_5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4" name="Google Shape;1234;g37b1fad4f5b_5_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7b1fad4f5b_5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5" name="Google Shape;1245;g37b1fad4f5b_5_7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850" y="1124700"/>
            <a:ext cx="7878300" cy="174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4064100" y="4335200"/>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7" name="Google Shape;57;p14"/>
          <p:cNvSpPr txBox="1">
            <a:spLocks noGrp="1"/>
          </p:cNvSpPr>
          <p:nvPr>
            <p:ph type="subTitle" idx="2"/>
          </p:nvPr>
        </p:nvSpPr>
        <p:spPr>
          <a:xfrm>
            <a:off x="2857500" y="2902000"/>
            <a:ext cx="3765600" cy="9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8" name="Google Shape;58;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9"/>
        <p:cNvGrpSpPr/>
        <p:nvPr/>
      </p:nvGrpSpPr>
      <p:grpSpPr>
        <a:xfrm>
          <a:off x="0" y="0"/>
          <a:ext cx="0" cy="0"/>
          <a:chOff x="0" y="0"/>
          <a:chExt cx="0" cy="0"/>
        </a:xfrm>
      </p:grpSpPr>
      <p:sp>
        <p:nvSpPr>
          <p:cNvPr id="60" name="Google Shape;60;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1" name="Google Shape;61;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73" name="Google Shape;7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74" name="Google Shape;7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0" name="Google Shape;8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81" name="Google Shape;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85"/>
        <p:cNvGrpSpPr/>
        <p:nvPr/>
      </p:nvGrpSpPr>
      <p:grpSpPr>
        <a:xfrm>
          <a:off x="0" y="0"/>
          <a:ext cx="0" cy="0"/>
          <a:chOff x="0" y="0"/>
          <a:chExt cx="0" cy="0"/>
        </a:xfrm>
      </p:grpSpPr>
      <p:sp>
        <p:nvSpPr>
          <p:cNvPr id="86" name="Google Shape;8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pta Slab"/>
              <a:ea typeface="Hepta Slab"/>
              <a:cs typeface="Hepta Slab"/>
              <a:sym typeface="Hepta Slab"/>
            </a:endParaRPr>
          </a:p>
        </p:txBody>
      </p:sp>
      <p:sp>
        <p:nvSpPr>
          <p:cNvPr id="87" name="Google Shape;8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8" name="Google Shape;8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vl2pPr marL="914400" lvl="1" indent="-317500" algn="l">
              <a:lnSpc>
                <a:spcPct val="100000"/>
              </a:lnSpc>
              <a:spcBef>
                <a:spcPts val="0"/>
              </a:spcBef>
              <a:spcAft>
                <a:spcPts val="0"/>
              </a:spcAft>
              <a:buClr>
                <a:schemeClr val="lt1"/>
              </a:buClr>
              <a:buSzPts val="1400"/>
              <a:buChar char="○"/>
              <a:defRPr>
                <a:solidFill>
                  <a:schemeClr val="lt1"/>
                </a:solidFill>
              </a:defRPr>
            </a:lvl2pPr>
            <a:lvl3pPr marL="1371600" lvl="2" indent="-311150" algn="l">
              <a:lnSpc>
                <a:spcPct val="100000"/>
              </a:lnSpc>
              <a:spcBef>
                <a:spcPts val="0"/>
              </a:spcBef>
              <a:spcAft>
                <a:spcPts val="0"/>
              </a:spcAft>
              <a:buClr>
                <a:schemeClr val="lt1"/>
              </a:buClr>
              <a:buSzPts val="1300"/>
              <a:buChar char="■"/>
              <a:defRPr>
                <a:solidFill>
                  <a:schemeClr val="lt1"/>
                </a:solidFill>
              </a:defRPr>
            </a:lvl3pPr>
            <a:lvl4pPr marL="1828800" lvl="3" indent="-304800" algn="l">
              <a:lnSpc>
                <a:spcPct val="100000"/>
              </a:lnSpc>
              <a:spcBef>
                <a:spcPts val="0"/>
              </a:spcBef>
              <a:spcAft>
                <a:spcPts val="0"/>
              </a:spcAft>
              <a:buClr>
                <a:schemeClr val="lt1"/>
              </a:buClr>
              <a:buSzPts val="1200"/>
              <a:buChar char="●"/>
              <a:defRPr>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2100" algn="l">
              <a:lnSpc>
                <a:spcPct val="100000"/>
              </a:lnSpc>
              <a:spcBef>
                <a:spcPts val="0"/>
              </a:spcBef>
              <a:spcAft>
                <a:spcPts val="0"/>
              </a:spcAft>
              <a:buClr>
                <a:schemeClr val="lt1"/>
              </a:buClr>
              <a:buSzPts val="1000"/>
              <a:buChar char="■"/>
              <a:defRPr>
                <a:solidFill>
                  <a:schemeClr val="lt1"/>
                </a:solidFill>
              </a:defRPr>
            </a:lvl6pPr>
            <a:lvl7pPr marL="3200400" lvl="6" indent="-285750" algn="l">
              <a:lnSpc>
                <a:spcPct val="100000"/>
              </a:lnSpc>
              <a:spcBef>
                <a:spcPts val="0"/>
              </a:spcBef>
              <a:spcAft>
                <a:spcPts val="0"/>
              </a:spcAft>
              <a:buClr>
                <a:schemeClr val="lt1"/>
              </a:buClr>
              <a:buSzPts val="900"/>
              <a:buChar char="●"/>
              <a:defRPr>
                <a:solidFill>
                  <a:schemeClr val="lt1"/>
                </a:solidFill>
              </a:defRPr>
            </a:lvl7pPr>
            <a:lvl8pPr marL="3657600" lvl="7" indent="-279400" algn="l">
              <a:lnSpc>
                <a:spcPct val="100000"/>
              </a:lnSpc>
              <a:spcBef>
                <a:spcPts val="0"/>
              </a:spcBef>
              <a:spcAft>
                <a:spcPts val="0"/>
              </a:spcAft>
              <a:buClr>
                <a:schemeClr val="lt1"/>
              </a:buClr>
              <a:buSzPts val="800"/>
              <a:buChar char="○"/>
              <a:defRPr>
                <a:solidFill>
                  <a:schemeClr val="lt1"/>
                </a:solidFill>
              </a:defRPr>
            </a:lvl8pPr>
            <a:lvl9pPr marL="4114800" lvl="8" indent="-273050" algn="l">
              <a:lnSpc>
                <a:spcPct val="100000"/>
              </a:lnSpc>
              <a:spcBef>
                <a:spcPts val="0"/>
              </a:spcBef>
              <a:spcAft>
                <a:spcPts val="0"/>
              </a:spcAft>
              <a:buClr>
                <a:schemeClr val="lt1"/>
              </a:buClr>
              <a:buSzPts val="700"/>
              <a:buChar char="■"/>
              <a:defRPr>
                <a:solidFill>
                  <a:schemeClr val="lt1"/>
                </a:solidFill>
              </a:defRPr>
            </a:lvl9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91"/>
        <p:cNvGrpSpPr/>
        <p:nvPr/>
      </p:nvGrpSpPr>
      <p:grpSpPr>
        <a:xfrm>
          <a:off x="0" y="0"/>
          <a:ext cx="0" cy="0"/>
          <a:chOff x="0" y="0"/>
          <a:chExt cx="0" cy="0"/>
        </a:xfrm>
      </p:grpSpPr>
      <p:sp>
        <p:nvSpPr>
          <p:cNvPr id="92" name="Google Shape;9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500"/>
              <a:buNone/>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93" name="Google Shape;9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6" name="Google Shape;9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a:lvl1pPr>
            <a:lvl2pPr marL="914400" lvl="1" indent="-317500" algn="ctr">
              <a:lnSpc>
                <a:spcPct val="100000"/>
              </a:lnSpc>
              <a:spcBef>
                <a:spcPts val="0"/>
              </a:spcBef>
              <a:spcAft>
                <a:spcPts val="0"/>
              </a:spcAft>
              <a:buSzPts val="1400"/>
              <a:buChar char="○"/>
              <a:defRPr/>
            </a:lvl2pPr>
            <a:lvl3pPr marL="1371600" lvl="2" indent="-311150" algn="ctr">
              <a:lnSpc>
                <a:spcPct val="100000"/>
              </a:lnSpc>
              <a:spcBef>
                <a:spcPts val="0"/>
              </a:spcBef>
              <a:spcAft>
                <a:spcPts val="0"/>
              </a:spcAft>
              <a:buSzPts val="1300"/>
              <a:buChar char="■"/>
              <a:defRPr/>
            </a:lvl3pPr>
            <a:lvl4pPr marL="1828800" lvl="3" indent="-304800" algn="ctr">
              <a:lnSpc>
                <a:spcPct val="100000"/>
              </a:lnSpc>
              <a:spcBef>
                <a:spcPts val="0"/>
              </a:spcBef>
              <a:spcAft>
                <a:spcPts val="0"/>
              </a:spcAft>
              <a:buSzPts val="1200"/>
              <a:buChar char="●"/>
              <a:defRPr/>
            </a:lvl4pPr>
            <a:lvl5pPr marL="2286000" lvl="4" indent="-298450" algn="ctr">
              <a:lnSpc>
                <a:spcPct val="100000"/>
              </a:lnSpc>
              <a:spcBef>
                <a:spcPts val="0"/>
              </a:spcBef>
              <a:spcAft>
                <a:spcPts val="0"/>
              </a:spcAft>
              <a:buSzPts val="1100"/>
              <a:buChar char="○"/>
              <a:defRPr/>
            </a:lvl5pPr>
            <a:lvl6pPr marL="2743200" lvl="5" indent="-292100" algn="ctr">
              <a:lnSpc>
                <a:spcPct val="100000"/>
              </a:lnSpc>
              <a:spcBef>
                <a:spcPts val="0"/>
              </a:spcBef>
              <a:spcAft>
                <a:spcPts val="0"/>
              </a:spcAft>
              <a:buSzPts val="1000"/>
              <a:buChar char="■"/>
              <a:defRPr/>
            </a:lvl6pPr>
            <a:lvl7pPr marL="3200400" lvl="6" indent="-285750" algn="ctr">
              <a:lnSpc>
                <a:spcPct val="100000"/>
              </a:lnSpc>
              <a:spcBef>
                <a:spcPts val="0"/>
              </a:spcBef>
              <a:spcAft>
                <a:spcPts val="0"/>
              </a:spcAft>
              <a:buSzPts val="900"/>
              <a:buChar char="●"/>
              <a:defRPr/>
            </a:lvl7pPr>
            <a:lvl8pPr marL="3657600" lvl="7" indent="-279400" algn="ctr">
              <a:lnSpc>
                <a:spcPct val="100000"/>
              </a:lnSpc>
              <a:spcBef>
                <a:spcPts val="0"/>
              </a:spcBef>
              <a:spcAft>
                <a:spcPts val="0"/>
              </a:spcAft>
              <a:buSzPts val="800"/>
              <a:buChar char="○"/>
              <a:defRPr/>
            </a:lvl8pPr>
            <a:lvl9pPr marL="4114800" lvl="8" indent="-273050" algn="ctr">
              <a:lnSpc>
                <a:spcPct val="100000"/>
              </a:lnSpc>
              <a:spcBef>
                <a:spcPts val="0"/>
              </a:spcBef>
              <a:spcAft>
                <a:spcPts val="0"/>
              </a:spcAft>
              <a:buSzPts val="700"/>
              <a:buChar char="■"/>
              <a:defRPr/>
            </a:lvl9pPr>
          </a:lstStyle>
          <a:p>
            <a:endParaRPr/>
          </a:p>
        </p:txBody>
      </p:sp>
      <p:sp>
        <p:nvSpPr>
          <p:cNvPr id="97" name="Google Shape;9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98"/>
        <p:cNvGrpSpPr/>
        <p:nvPr/>
      </p:nvGrpSpPr>
      <p:grpSpPr>
        <a:xfrm>
          <a:off x="0" y="0"/>
          <a:ext cx="0" cy="0"/>
          <a:chOff x="0" y="0"/>
          <a:chExt cx="0" cy="0"/>
        </a:xfrm>
      </p:grpSpPr>
      <p:sp>
        <p:nvSpPr>
          <p:cNvPr id="99" name="Google Shape;9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00"/>
        <p:cNvGrpSpPr/>
        <p:nvPr/>
      </p:nvGrpSpPr>
      <p:grpSpPr>
        <a:xfrm>
          <a:off x="0" y="0"/>
          <a:ext cx="0" cy="0"/>
          <a:chOff x="0" y="0"/>
          <a:chExt cx="0" cy="0"/>
        </a:xfrm>
      </p:grpSpPr>
      <p:sp>
        <p:nvSpPr>
          <p:cNvPr id="101" name="Google Shape;101;p26"/>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26"/>
          <p:cNvSpPr txBox="1">
            <a:spLocks noGrp="1"/>
          </p:cNvSpPr>
          <p:nvPr>
            <p:ph type="subTitle" idx="1"/>
          </p:nvPr>
        </p:nvSpPr>
        <p:spPr>
          <a:xfrm>
            <a:off x="4406650" y="39375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04" name="Google Shape;104;p26"/>
          <p:cNvSpPr txBox="1">
            <a:spLocks noGrp="1"/>
          </p:cNvSpPr>
          <p:nvPr>
            <p:ph type="subTitle" idx="2"/>
          </p:nvPr>
        </p:nvSpPr>
        <p:spPr>
          <a:xfrm>
            <a:off x="4406650" y="115170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05" name="Google Shape;105;p26"/>
          <p:cNvSpPr txBox="1">
            <a:spLocks noGrp="1"/>
          </p:cNvSpPr>
          <p:nvPr>
            <p:ph type="subTitle" idx="3"/>
          </p:nvPr>
        </p:nvSpPr>
        <p:spPr>
          <a:xfrm>
            <a:off x="4406650" y="342557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06" name="Google Shape;106;p26"/>
          <p:cNvSpPr txBox="1">
            <a:spLocks noGrp="1"/>
          </p:cNvSpPr>
          <p:nvPr>
            <p:ph type="subTitle" idx="4"/>
          </p:nvPr>
        </p:nvSpPr>
        <p:spPr>
          <a:xfrm>
            <a:off x="4406650" y="190966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07" name="Google Shape;107;p26"/>
          <p:cNvSpPr txBox="1">
            <a:spLocks noGrp="1"/>
          </p:cNvSpPr>
          <p:nvPr>
            <p:ph type="subTitle" idx="5"/>
          </p:nvPr>
        </p:nvSpPr>
        <p:spPr>
          <a:xfrm>
            <a:off x="4406650" y="418352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08" name="Google Shape;108;p26"/>
          <p:cNvSpPr txBox="1">
            <a:spLocks noGrp="1"/>
          </p:cNvSpPr>
          <p:nvPr>
            <p:ph type="subTitle" idx="6"/>
          </p:nvPr>
        </p:nvSpPr>
        <p:spPr>
          <a:xfrm>
            <a:off x="4406650" y="266761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311700" y="1152475"/>
            <a:ext cx="44739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12" name="Google Shape;112;p27"/>
          <p:cNvSpPr>
            <a:spLocks noGrp="1"/>
          </p:cNvSpPr>
          <p:nvPr>
            <p:ph type="pic" idx="2"/>
          </p:nvPr>
        </p:nvSpPr>
        <p:spPr>
          <a:xfrm>
            <a:off x="4992024" y="1152775"/>
            <a:ext cx="3840300" cy="3416400"/>
          </a:xfrm>
          <a:prstGeom prst="rect">
            <a:avLst/>
          </a:prstGeom>
          <a:noFill/>
          <a:ln>
            <a:noFill/>
          </a:ln>
        </p:spPr>
      </p:sp>
      <p:sp>
        <p:nvSpPr>
          <p:cNvPr id="113" name="Google Shape;11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14"/>
        <p:cNvGrpSpPr/>
        <p:nvPr/>
      </p:nvGrpSpPr>
      <p:grpSpPr>
        <a:xfrm>
          <a:off x="0" y="0"/>
          <a:ext cx="0" cy="0"/>
          <a:chOff x="0" y="0"/>
          <a:chExt cx="0" cy="0"/>
        </a:xfrm>
      </p:grpSpPr>
      <p:sp>
        <p:nvSpPr>
          <p:cNvPr id="115" name="Google Shape;11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16" name="Google Shape;116;p28"/>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7" name="Google Shape;117;p28"/>
          <p:cNvSpPr txBox="1">
            <a:spLocks noGrp="1"/>
          </p:cNvSpPr>
          <p:nvPr>
            <p:ph type="body" idx="1"/>
          </p:nvPr>
        </p:nvSpPr>
        <p:spPr>
          <a:xfrm>
            <a:off x="48315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18" name="Google Shape;118;p28"/>
          <p:cNvSpPr txBox="1">
            <a:spLocks noGrp="1"/>
          </p:cNvSpPr>
          <p:nvPr>
            <p:ph type="body" idx="2"/>
          </p:nvPr>
        </p:nvSpPr>
        <p:spPr>
          <a:xfrm>
            <a:off x="504800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19" name="Google Shape;119;p28"/>
          <p:cNvSpPr txBox="1">
            <a:spLocks noGrp="1"/>
          </p:cNvSpPr>
          <p:nvPr>
            <p:ph type="subTitle" idx="3"/>
          </p:nvPr>
        </p:nvSpPr>
        <p:spPr>
          <a:xfrm>
            <a:off x="48315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0" name="Google Shape;120;p28"/>
          <p:cNvSpPr txBox="1">
            <a:spLocks noGrp="1"/>
          </p:cNvSpPr>
          <p:nvPr>
            <p:ph type="subTitle" idx="4"/>
          </p:nvPr>
        </p:nvSpPr>
        <p:spPr>
          <a:xfrm>
            <a:off x="504800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21"/>
        <p:cNvGrpSpPr/>
        <p:nvPr/>
      </p:nvGrpSpPr>
      <p:grpSpPr>
        <a:xfrm>
          <a:off x="0" y="0"/>
          <a:ext cx="0" cy="0"/>
          <a:chOff x="0" y="0"/>
          <a:chExt cx="0" cy="0"/>
        </a:xfrm>
      </p:grpSpPr>
      <p:sp>
        <p:nvSpPr>
          <p:cNvPr id="122" name="Google Shape;122;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29"/>
          <p:cNvSpPr txBox="1">
            <a:spLocks noGrp="1"/>
          </p:cNvSpPr>
          <p:nvPr>
            <p:ph type="body" idx="1"/>
          </p:nvPr>
        </p:nvSpPr>
        <p:spPr>
          <a:xfrm>
            <a:off x="4831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24" name="Google Shape;124;p29"/>
          <p:cNvSpPr txBox="1">
            <a:spLocks noGrp="1"/>
          </p:cNvSpPr>
          <p:nvPr>
            <p:ph type="body" idx="2"/>
          </p:nvPr>
        </p:nvSpPr>
        <p:spPr>
          <a:xfrm>
            <a:off x="334772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25" name="Google Shape;125;p29"/>
          <p:cNvSpPr txBox="1">
            <a:spLocks noGrp="1"/>
          </p:cNvSpPr>
          <p:nvPr>
            <p:ph type="body" idx="3"/>
          </p:nvPr>
        </p:nvSpPr>
        <p:spPr>
          <a:xfrm>
            <a:off x="62122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26" name="Google Shape;126;p29"/>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 name="Google Shape;127;p29"/>
          <p:cNvSpPr txBox="1">
            <a:spLocks noGrp="1"/>
          </p:cNvSpPr>
          <p:nvPr>
            <p:ph type="subTitle" idx="4"/>
          </p:nvPr>
        </p:nvSpPr>
        <p:spPr>
          <a:xfrm>
            <a:off x="4831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8" name="Google Shape;128;p29"/>
          <p:cNvSpPr txBox="1">
            <a:spLocks noGrp="1"/>
          </p:cNvSpPr>
          <p:nvPr>
            <p:ph type="subTitle" idx="5"/>
          </p:nvPr>
        </p:nvSpPr>
        <p:spPr>
          <a:xfrm>
            <a:off x="334772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9" name="Google Shape;129;p29"/>
          <p:cNvSpPr txBox="1">
            <a:spLocks noGrp="1"/>
          </p:cNvSpPr>
          <p:nvPr>
            <p:ph type="subTitle" idx="6"/>
          </p:nvPr>
        </p:nvSpPr>
        <p:spPr>
          <a:xfrm>
            <a:off x="62122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30"/>
        <p:cNvGrpSpPr/>
        <p:nvPr/>
      </p:nvGrpSpPr>
      <p:grpSpPr>
        <a:xfrm>
          <a:off x="0" y="0"/>
          <a:ext cx="0" cy="0"/>
          <a:chOff x="0" y="0"/>
          <a:chExt cx="0" cy="0"/>
        </a:xfrm>
      </p:grpSpPr>
      <p:sp>
        <p:nvSpPr>
          <p:cNvPr id="131" name="Google Shape;1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32" name="Google Shape;132;p30"/>
          <p:cNvSpPr txBox="1">
            <a:spLocks noGrp="1"/>
          </p:cNvSpPr>
          <p:nvPr>
            <p:ph type="body" idx="1"/>
          </p:nvPr>
        </p:nvSpPr>
        <p:spPr>
          <a:xfrm>
            <a:off x="366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33" name="Google Shape;133;p30"/>
          <p:cNvSpPr txBox="1">
            <a:spLocks noGrp="1"/>
          </p:cNvSpPr>
          <p:nvPr>
            <p:ph type="body" idx="2"/>
          </p:nvPr>
        </p:nvSpPr>
        <p:spPr>
          <a:xfrm>
            <a:off x="4938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34" name="Google Shape;134;p30"/>
          <p:cNvSpPr txBox="1">
            <a:spLocks noGrp="1"/>
          </p:cNvSpPr>
          <p:nvPr>
            <p:ph type="body" idx="3"/>
          </p:nvPr>
        </p:nvSpPr>
        <p:spPr>
          <a:xfrm>
            <a:off x="366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35" name="Google Shape;135;p30"/>
          <p:cNvSpPr txBox="1">
            <a:spLocks noGrp="1"/>
          </p:cNvSpPr>
          <p:nvPr>
            <p:ph type="body" idx="4"/>
          </p:nvPr>
        </p:nvSpPr>
        <p:spPr>
          <a:xfrm>
            <a:off x="4938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36" name="Google Shape;136;p30"/>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7" name="Google Shape;137;p30"/>
          <p:cNvSpPr txBox="1">
            <a:spLocks noGrp="1"/>
          </p:cNvSpPr>
          <p:nvPr>
            <p:ph type="subTitle" idx="5"/>
          </p:nvPr>
        </p:nvSpPr>
        <p:spPr>
          <a:xfrm>
            <a:off x="366763"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8" name="Google Shape;138;p30"/>
          <p:cNvSpPr txBox="1">
            <a:spLocks noGrp="1"/>
          </p:cNvSpPr>
          <p:nvPr>
            <p:ph type="subTitle" idx="6"/>
          </p:nvPr>
        </p:nvSpPr>
        <p:spPr>
          <a:xfrm>
            <a:off x="4938738"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9" name="Google Shape;139;p30"/>
          <p:cNvSpPr txBox="1">
            <a:spLocks noGrp="1"/>
          </p:cNvSpPr>
          <p:nvPr>
            <p:ph type="subTitle" idx="7"/>
          </p:nvPr>
        </p:nvSpPr>
        <p:spPr>
          <a:xfrm>
            <a:off x="4938761"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40" name="Google Shape;140;p30"/>
          <p:cNvSpPr txBox="1">
            <a:spLocks noGrp="1"/>
          </p:cNvSpPr>
          <p:nvPr>
            <p:ph type="subTitle" idx="8"/>
          </p:nvPr>
        </p:nvSpPr>
        <p:spPr>
          <a:xfrm>
            <a:off x="366750"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31"/>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45"/>
        <p:cNvGrpSpPr/>
        <p:nvPr/>
      </p:nvGrpSpPr>
      <p:grpSpPr>
        <a:xfrm>
          <a:off x="0" y="0"/>
          <a:ext cx="0" cy="0"/>
          <a:chOff x="0" y="0"/>
          <a:chExt cx="0" cy="0"/>
        </a:xfrm>
      </p:grpSpPr>
      <p:sp>
        <p:nvSpPr>
          <p:cNvPr id="146" name="Google Shape;146;p32"/>
          <p:cNvSpPr txBox="1">
            <a:spLocks noGrp="1"/>
          </p:cNvSpPr>
          <p:nvPr>
            <p:ph type="body" idx="1"/>
          </p:nvPr>
        </p:nvSpPr>
        <p:spPr>
          <a:xfrm>
            <a:off x="311700"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47" name="Google Shape;147;p32"/>
          <p:cNvSpPr>
            <a:spLocks noGrp="1"/>
          </p:cNvSpPr>
          <p:nvPr>
            <p:ph type="pic" idx="2"/>
          </p:nvPr>
        </p:nvSpPr>
        <p:spPr>
          <a:xfrm>
            <a:off x="4804825" y="1133300"/>
            <a:ext cx="4027500" cy="2392800"/>
          </a:xfrm>
          <a:prstGeom prst="rect">
            <a:avLst/>
          </a:prstGeom>
          <a:noFill/>
          <a:ln>
            <a:noFill/>
          </a:ln>
        </p:spPr>
      </p:sp>
      <p:sp>
        <p:nvSpPr>
          <p:cNvPr id="148" name="Google Shape;148;p32"/>
          <p:cNvSpPr>
            <a:spLocks noGrp="1"/>
          </p:cNvSpPr>
          <p:nvPr>
            <p:ph type="pic" idx="3"/>
          </p:nvPr>
        </p:nvSpPr>
        <p:spPr>
          <a:xfrm>
            <a:off x="311725" y="1133300"/>
            <a:ext cx="4027500" cy="2392800"/>
          </a:xfrm>
          <a:prstGeom prst="rect">
            <a:avLst/>
          </a:prstGeom>
          <a:noFill/>
          <a:ln>
            <a:noFill/>
          </a:ln>
        </p:spPr>
      </p:sp>
      <p:sp>
        <p:nvSpPr>
          <p:cNvPr id="149" name="Google Shape;149;p32"/>
          <p:cNvSpPr txBox="1">
            <a:spLocks noGrp="1"/>
          </p:cNvSpPr>
          <p:nvPr>
            <p:ph type="body" idx="4"/>
          </p:nvPr>
        </p:nvSpPr>
        <p:spPr>
          <a:xfrm>
            <a:off x="4804825"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50" name="Google Shape;15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51" name="Google Shape;151;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2"/>
          <p:cNvSpPr txBox="1">
            <a:spLocks noGrp="1"/>
          </p:cNvSpPr>
          <p:nvPr>
            <p:ph type="subTitle" idx="5"/>
          </p:nvPr>
        </p:nvSpPr>
        <p:spPr>
          <a:xfrm>
            <a:off x="3117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53" name="Google Shape;153;p32"/>
          <p:cNvSpPr txBox="1">
            <a:spLocks noGrp="1"/>
          </p:cNvSpPr>
          <p:nvPr>
            <p:ph type="subTitle" idx="6"/>
          </p:nvPr>
        </p:nvSpPr>
        <p:spPr>
          <a:xfrm>
            <a:off x="48048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54"/>
        <p:cNvGrpSpPr/>
        <p:nvPr/>
      </p:nvGrpSpPr>
      <p:grpSpPr>
        <a:xfrm>
          <a:off x="0" y="0"/>
          <a:ext cx="0" cy="0"/>
          <a:chOff x="0" y="0"/>
          <a:chExt cx="0" cy="0"/>
        </a:xfrm>
      </p:grpSpPr>
      <p:sp>
        <p:nvSpPr>
          <p:cNvPr id="155" name="Google Shape;155;p33"/>
          <p:cNvSpPr txBox="1">
            <a:spLocks noGrp="1"/>
          </p:cNvSpPr>
          <p:nvPr>
            <p:ph type="body" idx="1"/>
          </p:nvPr>
        </p:nvSpPr>
        <p:spPr>
          <a:xfrm>
            <a:off x="31170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56" name="Google Shape;156;p33"/>
          <p:cNvSpPr>
            <a:spLocks noGrp="1"/>
          </p:cNvSpPr>
          <p:nvPr>
            <p:ph type="pic" idx="2"/>
          </p:nvPr>
        </p:nvSpPr>
        <p:spPr>
          <a:xfrm>
            <a:off x="6205225" y="1128325"/>
            <a:ext cx="2627100" cy="2273100"/>
          </a:xfrm>
          <a:prstGeom prst="rect">
            <a:avLst/>
          </a:prstGeom>
          <a:noFill/>
          <a:ln>
            <a:noFill/>
          </a:ln>
        </p:spPr>
      </p:sp>
      <p:sp>
        <p:nvSpPr>
          <p:cNvPr id="157" name="Google Shape;157;p33"/>
          <p:cNvSpPr>
            <a:spLocks noGrp="1"/>
          </p:cNvSpPr>
          <p:nvPr>
            <p:ph type="pic" idx="3"/>
          </p:nvPr>
        </p:nvSpPr>
        <p:spPr>
          <a:xfrm>
            <a:off x="311725" y="1128325"/>
            <a:ext cx="2627100" cy="2273100"/>
          </a:xfrm>
          <a:prstGeom prst="rect">
            <a:avLst/>
          </a:prstGeom>
          <a:noFill/>
          <a:ln>
            <a:noFill/>
          </a:ln>
        </p:spPr>
      </p:sp>
      <p:sp>
        <p:nvSpPr>
          <p:cNvPr id="158" name="Google Shape;158;p33"/>
          <p:cNvSpPr txBox="1">
            <a:spLocks noGrp="1"/>
          </p:cNvSpPr>
          <p:nvPr>
            <p:ph type="body" idx="4"/>
          </p:nvPr>
        </p:nvSpPr>
        <p:spPr>
          <a:xfrm>
            <a:off x="6205225"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59" name="Google Shape;159;p33"/>
          <p:cNvSpPr>
            <a:spLocks noGrp="1"/>
          </p:cNvSpPr>
          <p:nvPr>
            <p:ph type="pic" idx="5"/>
          </p:nvPr>
        </p:nvSpPr>
        <p:spPr>
          <a:xfrm>
            <a:off x="3255250" y="1128325"/>
            <a:ext cx="2627100" cy="2273100"/>
          </a:xfrm>
          <a:prstGeom prst="rect">
            <a:avLst/>
          </a:prstGeom>
          <a:noFill/>
          <a:ln>
            <a:noFill/>
          </a:ln>
        </p:spPr>
      </p:sp>
      <p:sp>
        <p:nvSpPr>
          <p:cNvPr id="160" name="Google Shape;160;p33"/>
          <p:cNvSpPr txBox="1">
            <a:spLocks noGrp="1"/>
          </p:cNvSpPr>
          <p:nvPr>
            <p:ph type="body" idx="6"/>
          </p:nvPr>
        </p:nvSpPr>
        <p:spPr>
          <a:xfrm>
            <a:off x="325525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61" name="Google Shape;16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3"/>
          <p:cNvSpPr txBox="1">
            <a:spLocks noGrp="1"/>
          </p:cNvSpPr>
          <p:nvPr>
            <p:ph type="subTitle" idx="7"/>
          </p:nvPr>
        </p:nvSpPr>
        <p:spPr>
          <a:xfrm>
            <a:off x="3117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64" name="Google Shape;164;p33"/>
          <p:cNvSpPr txBox="1">
            <a:spLocks noGrp="1"/>
          </p:cNvSpPr>
          <p:nvPr>
            <p:ph type="subTitle" idx="8"/>
          </p:nvPr>
        </p:nvSpPr>
        <p:spPr>
          <a:xfrm>
            <a:off x="62052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65" name="Google Shape;165;p33"/>
          <p:cNvSpPr txBox="1">
            <a:spLocks noGrp="1"/>
          </p:cNvSpPr>
          <p:nvPr>
            <p:ph type="subTitle" idx="9"/>
          </p:nvPr>
        </p:nvSpPr>
        <p:spPr>
          <a:xfrm>
            <a:off x="3255250"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66"/>
        <p:cNvGrpSpPr/>
        <p:nvPr/>
      </p:nvGrpSpPr>
      <p:grpSpPr>
        <a:xfrm>
          <a:off x="0" y="0"/>
          <a:ext cx="0" cy="0"/>
          <a:chOff x="0" y="0"/>
          <a:chExt cx="0" cy="0"/>
        </a:xfrm>
      </p:grpSpPr>
      <p:sp>
        <p:nvSpPr>
          <p:cNvPr id="167" name="Google Shape;167;p34"/>
          <p:cNvSpPr>
            <a:spLocks noGrp="1"/>
          </p:cNvSpPr>
          <p:nvPr>
            <p:ph type="pic" idx="2"/>
          </p:nvPr>
        </p:nvSpPr>
        <p:spPr>
          <a:xfrm>
            <a:off x="311700" y="445025"/>
            <a:ext cx="8520600" cy="4218300"/>
          </a:xfrm>
          <a:prstGeom prst="rect">
            <a:avLst/>
          </a:prstGeom>
          <a:noFill/>
          <a:ln>
            <a:noFill/>
          </a:ln>
        </p:spPr>
      </p:sp>
      <p:sp>
        <p:nvSpPr>
          <p:cNvPr id="168" name="Google Shape;16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69"/>
        <p:cNvGrpSpPr/>
        <p:nvPr/>
      </p:nvGrpSpPr>
      <p:grpSpPr>
        <a:xfrm>
          <a:off x="0" y="0"/>
          <a:ext cx="0" cy="0"/>
          <a:chOff x="0" y="0"/>
          <a:chExt cx="0" cy="0"/>
        </a:xfrm>
      </p:grpSpPr>
      <p:sp>
        <p:nvSpPr>
          <p:cNvPr id="170" name="Google Shape;17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35"/>
          <p:cNvSpPr>
            <a:spLocks noGrp="1"/>
          </p:cNvSpPr>
          <p:nvPr>
            <p:ph type="pic" idx="2"/>
          </p:nvPr>
        </p:nvSpPr>
        <p:spPr>
          <a:xfrm>
            <a:off x="3389600" y="118913"/>
            <a:ext cx="1643700" cy="1535100"/>
          </a:xfrm>
          <a:prstGeom prst="rect">
            <a:avLst/>
          </a:prstGeom>
          <a:noFill/>
          <a:ln>
            <a:noFill/>
          </a:ln>
        </p:spPr>
      </p:sp>
      <p:sp>
        <p:nvSpPr>
          <p:cNvPr id="172" name="Google Shape;172;p35"/>
          <p:cNvSpPr>
            <a:spLocks noGrp="1"/>
          </p:cNvSpPr>
          <p:nvPr>
            <p:ph type="pic" idx="3"/>
          </p:nvPr>
        </p:nvSpPr>
        <p:spPr>
          <a:xfrm>
            <a:off x="5195935" y="118913"/>
            <a:ext cx="1643700" cy="1535100"/>
          </a:xfrm>
          <a:prstGeom prst="rect">
            <a:avLst/>
          </a:prstGeom>
          <a:noFill/>
          <a:ln>
            <a:noFill/>
          </a:ln>
        </p:spPr>
      </p:sp>
      <p:sp>
        <p:nvSpPr>
          <p:cNvPr id="173" name="Google Shape;173;p35"/>
          <p:cNvSpPr>
            <a:spLocks noGrp="1"/>
          </p:cNvSpPr>
          <p:nvPr>
            <p:ph type="pic" idx="4"/>
          </p:nvPr>
        </p:nvSpPr>
        <p:spPr>
          <a:xfrm>
            <a:off x="7002270" y="118913"/>
            <a:ext cx="1643700" cy="1535100"/>
          </a:xfrm>
          <a:prstGeom prst="rect">
            <a:avLst/>
          </a:prstGeom>
          <a:noFill/>
          <a:ln>
            <a:noFill/>
          </a:ln>
        </p:spPr>
      </p:sp>
      <p:sp>
        <p:nvSpPr>
          <p:cNvPr id="174" name="Google Shape;174;p35"/>
          <p:cNvSpPr>
            <a:spLocks noGrp="1"/>
          </p:cNvSpPr>
          <p:nvPr>
            <p:ph type="pic" idx="5"/>
          </p:nvPr>
        </p:nvSpPr>
        <p:spPr>
          <a:xfrm>
            <a:off x="3389588" y="1804212"/>
            <a:ext cx="1643700" cy="1535100"/>
          </a:xfrm>
          <a:prstGeom prst="rect">
            <a:avLst/>
          </a:prstGeom>
          <a:noFill/>
          <a:ln>
            <a:noFill/>
          </a:ln>
        </p:spPr>
      </p:sp>
      <p:sp>
        <p:nvSpPr>
          <p:cNvPr id="175" name="Google Shape;175;p35"/>
          <p:cNvSpPr>
            <a:spLocks noGrp="1"/>
          </p:cNvSpPr>
          <p:nvPr>
            <p:ph type="pic" idx="6"/>
          </p:nvPr>
        </p:nvSpPr>
        <p:spPr>
          <a:xfrm>
            <a:off x="5195922" y="1804212"/>
            <a:ext cx="1643700" cy="1535100"/>
          </a:xfrm>
          <a:prstGeom prst="rect">
            <a:avLst/>
          </a:prstGeom>
          <a:noFill/>
          <a:ln>
            <a:noFill/>
          </a:ln>
        </p:spPr>
      </p:sp>
      <p:sp>
        <p:nvSpPr>
          <p:cNvPr id="176" name="Google Shape;176;p35"/>
          <p:cNvSpPr>
            <a:spLocks noGrp="1"/>
          </p:cNvSpPr>
          <p:nvPr>
            <p:ph type="pic" idx="7"/>
          </p:nvPr>
        </p:nvSpPr>
        <p:spPr>
          <a:xfrm>
            <a:off x="7002257" y="1804212"/>
            <a:ext cx="1643700" cy="1535100"/>
          </a:xfrm>
          <a:prstGeom prst="rect">
            <a:avLst/>
          </a:prstGeom>
          <a:noFill/>
          <a:ln>
            <a:noFill/>
          </a:ln>
        </p:spPr>
      </p:sp>
      <p:sp>
        <p:nvSpPr>
          <p:cNvPr id="177" name="Google Shape;177;p35"/>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5"/>
          <p:cNvSpPr>
            <a:spLocks noGrp="1"/>
          </p:cNvSpPr>
          <p:nvPr>
            <p:ph type="pic" idx="8"/>
          </p:nvPr>
        </p:nvSpPr>
        <p:spPr>
          <a:xfrm>
            <a:off x="3389588" y="3489487"/>
            <a:ext cx="1643700" cy="1535100"/>
          </a:xfrm>
          <a:prstGeom prst="rect">
            <a:avLst/>
          </a:prstGeom>
          <a:noFill/>
          <a:ln>
            <a:noFill/>
          </a:ln>
        </p:spPr>
      </p:sp>
      <p:sp>
        <p:nvSpPr>
          <p:cNvPr id="179" name="Google Shape;179;p35"/>
          <p:cNvSpPr>
            <a:spLocks noGrp="1"/>
          </p:cNvSpPr>
          <p:nvPr>
            <p:ph type="pic" idx="9"/>
          </p:nvPr>
        </p:nvSpPr>
        <p:spPr>
          <a:xfrm>
            <a:off x="5195922" y="3489487"/>
            <a:ext cx="1643700" cy="1535100"/>
          </a:xfrm>
          <a:prstGeom prst="rect">
            <a:avLst/>
          </a:prstGeom>
          <a:noFill/>
          <a:ln>
            <a:noFill/>
          </a:ln>
        </p:spPr>
      </p:sp>
      <p:sp>
        <p:nvSpPr>
          <p:cNvPr id="180" name="Google Shape;180;p35"/>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81"/>
        <p:cNvGrpSpPr/>
        <p:nvPr/>
      </p:nvGrpSpPr>
      <p:grpSpPr>
        <a:xfrm>
          <a:off x="0" y="0"/>
          <a:ext cx="0" cy="0"/>
          <a:chOff x="0" y="0"/>
          <a:chExt cx="0" cy="0"/>
        </a:xfrm>
      </p:grpSpPr>
      <p:sp>
        <p:nvSpPr>
          <p:cNvPr id="182" name="Google Shape;182;p36"/>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83" name="Google Shape;183;p36"/>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84" name="Google Shape;184;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 Content" type="tx">
  <p:cSld name="TITLE_AND_BODY">
    <p:spTree>
      <p:nvGrpSpPr>
        <p:cNvPr id="1" name="Shape 185"/>
        <p:cNvGrpSpPr/>
        <p:nvPr/>
      </p:nvGrpSpPr>
      <p:grpSpPr>
        <a:xfrm>
          <a:off x="0" y="0"/>
          <a:ext cx="0" cy="0"/>
          <a:chOff x="0" y="0"/>
          <a:chExt cx="0" cy="0"/>
        </a:xfrm>
      </p:grpSpPr>
      <p:sp>
        <p:nvSpPr>
          <p:cNvPr id="186" name="Google Shape;186;p37"/>
          <p:cNvSpPr txBox="1">
            <a:spLocks noGrp="1"/>
          </p:cNvSpPr>
          <p:nvPr>
            <p:ph type="subTitle" idx="1"/>
          </p:nvPr>
        </p:nvSpPr>
        <p:spPr>
          <a:xfrm>
            <a:off x="475075" y="309225"/>
            <a:ext cx="36552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87" name="Google Shape;187;p37"/>
          <p:cNvSpPr txBox="1">
            <a:spLocks noGrp="1"/>
          </p:cNvSpPr>
          <p:nvPr>
            <p:ph type="body" idx="2"/>
          </p:nvPr>
        </p:nvSpPr>
        <p:spPr>
          <a:xfrm>
            <a:off x="711097"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88" name="Google Shape;188;p37"/>
          <p:cNvSpPr txBox="1">
            <a:spLocks noGrp="1"/>
          </p:cNvSpPr>
          <p:nvPr>
            <p:ph type="subTitle" idx="3"/>
          </p:nvPr>
        </p:nvSpPr>
        <p:spPr>
          <a:xfrm>
            <a:off x="1699221"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89" name="Google Shape;189;p37"/>
          <p:cNvSpPr txBox="1">
            <a:spLocks noGrp="1"/>
          </p:cNvSpPr>
          <p:nvPr>
            <p:ph type="body" idx="4"/>
          </p:nvPr>
        </p:nvSpPr>
        <p:spPr>
          <a:xfrm>
            <a:off x="2285797"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0" name="Google Shape;190;p37"/>
          <p:cNvSpPr txBox="1">
            <a:spLocks noGrp="1"/>
          </p:cNvSpPr>
          <p:nvPr>
            <p:ph type="body" idx="5"/>
          </p:nvPr>
        </p:nvSpPr>
        <p:spPr>
          <a:xfrm>
            <a:off x="711097"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1" name="Google Shape;191;p37"/>
          <p:cNvSpPr txBox="1">
            <a:spLocks noGrp="1"/>
          </p:cNvSpPr>
          <p:nvPr>
            <p:ph type="subTitle" idx="6"/>
          </p:nvPr>
        </p:nvSpPr>
        <p:spPr>
          <a:xfrm>
            <a:off x="1699221"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2" name="Google Shape;192;p37"/>
          <p:cNvSpPr txBox="1">
            <a:spLocks noGrp="1"/>
          </p:cNvSpPr>
          <p:nvPr>
            <p:ph type="body" idx="7"/>
          </p:nvPr>
        </p:nvSpPr>
        <p:spPr>
          <a:xfrm>
            <a:off x="2285797"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3" name="Google Shape;193;p37"/>
          <p:cNvSpPr txBox="1">
            <a:spLocks noGrp="1"/>
          </p:cNvSpPr>
          <p:nvPr>
            <p:ph type="body" idx="8"/>
          </p:nvPr>
        </p:nvSpPr>
        <p:spPr>
          <a:xfrm>
            <a:off x="711097"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4" name="Google Shape;194;p37"/>
          <p:cNvSpPr txBox="1">
            <a:spLocks noGrp="1"/>
          </p:cNvSpPr>
          <p:nvPr>
            <p:ph type="subTitle" idx="9"/>
          </p:nvPr>
        </p:nvSpPr>
        <p:spPr>
          <a:xfrm>
            <a:off x="1699221"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5" name="Google Shape;195;p37"/>
          <p:cNvSpPr txBox="1">
            <a:spLocks noGrp="1"/>
          </p:cNvSpPr>
          <p:nvPr>
            <p:ph type="body" idx="13"/>
          </p:nvPr>
        </p:nvSpPr>
        <p:spPr>
          <a:xfrm>
            <a:off x="2285797"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6" name="Google Shape;196;p37"/>
          <p:cNvSpPr txBox="1">
            <a:spLocks noGrp="1"/>
          </p:cNvSpPr>
          <p:nvPr>
            <p:ph type="body" idx="14"/>
          </p:nvPr>
        </p:nvSpPr>
        <p:spPr>
          <a:xfrm>
            <a:off x="4746581"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7" name="Google Shape;197;p37"/>
          <p:cNvSpPr txBox="1">
            <a:spLocks noGrp="1"/>
          </p:cNvSpPr>
          <p:nvPr>
            <p:ph type="subTitle" idx="15"/>
          </p:nvPr>
        </p:nvSpPr>
        <p:spPr>
          <a:xfrm>
            <a:off x="5734705"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8" name="Google Shape;198;p37"/>
          <p:cNvSpPr txBox="1">
            <a:spLocks noGrp="1"/>
          </p:cNvSpPr>
          <p:nvPr>
            <p:ph type="body" idx="16"/>
          </p:nvPr>
        </p:nvSpPr>
        <p:spPr>
          <a:xfrm>
            <a:off x="6321281"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7"/>
          <p:cNvSpPr txBox="1">
            <a:spLocks noGrp="1"/>
          </p:cNvSpPr>
          <p:nvPr>
            <p:ph type="body" idx="17"/>
          </p:nvPr>
        </p:nvSpPr>
        <p:spPr>
          <a:xfrm>
            <a:off x="4746581"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0" name="Google Shape;200;p37"/>
          <p:cNvSpPr txBox="1">
            <a:spLocks noGrp="1"/>
          </p:cNvSpPr>
          <p:nvPr>
            <p:ph type="subTitle" idx="18"/>
          </p:nvPr>
        </p:nvSpPr>
        <p:spPr>
          <a:xfrm>
            <a:off x="5734705"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1" name="Google Shape;201;p37"/>
          <p:cNvSpPr txBox="1">
            <a:spLocks noGrp="1"/>
          </p:cNvSpPr>
          <p:nvPr>
            <p:ph type="body" idx="19"/>
          </p:nvPr>
        </p:nvSpPr>
        <p:spPr>
          <a:xfrm>
            <a:off x="6321281"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2" name="Google Shape;202;p37"/>
          <p:cNvSpPr txBox="1">
            <a:spLocks noGrp="1"/>
          </p:cNvSpPr>
          <p:nvPr>
            <p:ph type="body" idx="20"/>
          </p:nvPr>
        </p:nvSpPr>
        <p:spPr>
          <a:xfrm>
            <a:off x="4746581"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3" name="Google Shape;203;p37"/>
          <p:cNvSpPr txBox="1">
            <a:spLocks noGrp="1"/>
          </p:cNvSpPr>
          <p:nvPr>
            <p:ph type="subTitle" idx="21"/>
          </p:nvPr>
        </p:nvSpPr>
        <p:spPr>
          <a:xfrm>
            <a:off x="5734705"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4" name="Google Shape;204;p37"/>
          <p:cNvSpPr txBox="1">
            <a:spLocks noGrp="1"/>
          </p:cNvSpPr>
          <p:nvPr>
            <p:ph type="body" idx="22"/>
          </p:nvPr>
        </p:nvSpPr>
        <p:spPr>
          <a:xfrm>
            <a:off x="6321281"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5" name="Google Shape;205;p3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spTree>
      <p:nvGrpSpPr>
        <p:cNvPr id="1"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pta Slab"/>
              <a:ea typeface="Hepta Slab"/>
              <a:cs typeface="Hepta Slab"/>
              <a:sym typeface="Hepta Slab"/>
            </a:endParaRPr>
          </a:p>
        </p:txBody>
      </p:sp>
      <p:sp>
        <p:nvSpPr>
          <p:cNvPr id="208" name="Google Shape;208;p3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chemeClr val="lt1"/>
                </a:solidFill>
                <a:latin typeface="Barlow Medium"/>
                <a:ea typeface="Barlow Medium"/>
                <a:cs typeface="Barlow Medium"/>
                <a:sym typeface="Barlow Medium"/>
              </a:rPr>
              <a:t>Lorem ipsum dolor sit amet, consectetur adipiscing elit.</a:t>
            </a:r>
            <a:endParaRPr sz="700" b="0" i="1" u="none" strike="noStrike" cap="none">
              <a:solidFill>
                <a:schemeClr val="lt1"/>
              </a:solidFill>
              <a:latin typeface="Barlow Medium"/>
              <a:ea typeface="Barlow Medium"/>
              <a:cs typeface="Barlow Medium"/>
              <a:sym typeface="Barlow Medium"/>
            </a:endParaRPr>
          </a:p>
        </p:txBody>
      </p:sp>
      <p:sp>
        <p:nvSpPr>
          <p:cNvPr id="209" name="Google Shape;209;p38"/>
          <p:cNvSpPr>
            <a:spLocks noGrp="1"/>
          </p:cNvSpPr>
          <p:nvPr>
            <p:ph type="pic" idx="2"/>
          </p:nvPr>
        </p:nvSpPr>
        <p:spPr>
          <a:xfrm>
            <a:off x="3915225" y="1631250"/>
            <a:ext cx="4441200" cy="3009900"/>
          </a:xfrm>
          <a:prstGeom prst="roundRect">
            <a:avLst>
              <a:gd name="adj" fmla="val 16667"/>
            </a:avLst>
          </a:prstGeom>
          <a:noFill/>
          <a:ln>
            <a:noFill/>
          </a:ln>
        </p:spPr>
      </p:sp>
      <p:sp>
        <p:nvSpPr>
          <p:cNvPr id="210" name="Google Shape;210;p38"/>
          <p:cNvSpPr txBox="1">
            <a:spLocks noGrp="1"/>
          </p:cNvSpPr>
          <p:nvPr>
            <p:ph type="body" idx="1"/>
          </p:nvPr>
        </p:nvSpPr>
        <p:spPr>
          <a:xfrm>
            <a:off x="791150" y="1835400"/>
            <a:ext cx="2094000" cy="8466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1" name="Google Shape;211;p38"/>
          <p:cNvSpPr txBox="1">
            <a:spLocks noGrp="1"/>
          </p:cNvSpPr>
          <p:nvPr>
            <p:ph type="subTitle" idx="3"/>
          </p:nvPr>
        </p:nvSpPr>
        <p:spPr>
          <a:xfrm>
            <a:off x="791150" y="522625"/>
            <a:ext cx="3918300" cy="100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2" name="Google Shape;212;p3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spTree>
      <p:nvGrpSpPr>
        <p:cNvPr id="1"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pta Slab"/>
              <a:ea typeface="Hepta Slab"/>
              <a:cs typeface="Hepta Slab"/>
              <a:sym typeface="Hepta Slab"/>
            </a:endParaRPr>
          </a:p>
        </p:txBody>
      </p:sp>
      <p:sp>
        <p:nvSpPr>
          <p:cNvPr id="215" name="Google Shape;215;p39"/>
          <p:cNvSpPr txBox="1">
            <a:spLocks noGrp="1"/>
          </p:cNvSpPr>
          <p:nvPr>
            <p:ph type="subTitle" idx="1"/>
          </p:nvPr>
        </p:nvSpPr>
        <p:spPr>
          <a:xfrm>
            <a:off x="791150" y="522625"/>
            <a:ext cx="5173200" cy="97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6" name="Google Shape;216;p39"/>
          <p:cNvSpPr txBox="1">
            <a:spLocks noGrp="1"/>
          </p:cNvSpPr>
          <p:nvPr>
            <p:ph type="body" idx="2"/>
          </p:nvPr>
        </p:nvSpPr>
        <p:spPr>
          <a:xfrm>
            <a:off x="685450"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17" name="Google Shape;217;p39"/>
          <p:cNvSpPr txBox="1">
            <a:spLocks noGrp="1"/>
          </p:cNvSpPr>
          <p:nvPr>
            <p:ph type="body" idx="3"/>
          </p:nvPr>
        </p:nvSpPr>
        <p:spPr>
          <a:xfrm>
            <a:off x="4601077"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18" name="Google Shape;218;p3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spTree>
      <p:nvGrpSpPr>
        <p:cNvPr id="1" name="Shape 219"/>
        <p:cNvGrpSpPr/>
        <p:nvPr/>
      </p:nvGrpSpPr>
      <p:grpSpPr>
        <a:xfrm>
          <a:off x="0" y="0"/>
          <a:ext cx="0" cy="0"/>
          <a:chOff x="0" y="0"/>
          <a:chExt cx="0" cy="0"/>
        </a:xfrm>
      </p:grpSpPr>
      <p:sp>
        <p:nvSpPr>
          <p:cNvPr id="220" name="Google Shape;220;p40"/>
          <p:cNvSpPr>
            <a:spLocks noGrp="1"/>
          </p:cNvSpPr>
          <p:nvPr>
            <p:ph type="pic" idx="2"/>
          </p:nvPr>
        </p:nvSpPr>
        <p:spPr>
          <a:xfrm>
            <a:off x="791150" y="522900"/>
            <a:ext cx="1294800" cy="1918500"/>
          </a:xfrm>
          <a:prstGeom prst="rect">
            <a:avLst/>
          </a:prstGeom>
          <a:noFill/>
          <a:ln>
            <a:noFill/>
          </a:ln>
        </p:spPr>
      </p:sp>
      <p:sp>
        <p:nvSpPr>
          <p:cNvPr id="221" name="Google Shape;221;p40"/>
          <p:cNvSpPr>
            <a:spLocks noGrp="1"/>
          </p:cNvSpPr>
          <p:nvPr>
            <p:ph type="pic" idx="3"/>
          </p:nvPr>
        </p:nvSpPr>
        <p:spPr>
          <a:xfrm>
            <a:off x="2355375" y="522900"/>
            <a:ext cx="1294800" cy="1918500"/>
          </a:xfrm>
          <a:prstGeom prst="rect">
            <a:avLst/>
          </a:prstGeom>
          <a:noFill/>
          <a:ln>
            <a:noFill/>
          </a:ln>
        </p:spPr>
      </p:sp>
      <p:sp>
        <p:nvSpPr>
          <p:cNvPr id="222" name="Google Shape;222;p40"/>
          <p:cNvSpPr>
            <a:spLocks noGrp="1"/>
          </p:cNvSpPr>
          <p:nvPr>
            <p:ph type="pic" idx="4"/>
          </p:nvPr>
        </p:nvSpPr>
        <p:spPr>
          <a:xfrm>
            <a:off x="3921313" y="522900"/>
            <a:ext cx="1294800" cy="1918500"/>
          </a:xfrm>
          <a:prstGeom prst="rect">
            <a:avLst/>
          </a:prstGeom>
          <a:noFill/>
          <a:ln>
            <a:noFill/>
          </a:ln>
        </p:spPr>
      </p:sp>
      <p:sp>
        <p:nvSpPr>
          <p:cNvPr id="223" name="Google Shape;223;p40"/>
          <p:cNvSpPr>
            <a:spLocks noGrp="1"/>
          </p:cNvSpPr>
          <p:nvPr>
            <p:ph type="pic" idx="5"/>
          </p:nvPr>
        </p:nvSpPr>
        <p:spPr>
          <a:xfrm>
            <a:off x="5491588" y="522900"/>
            <a:ext cx="1294800" cy="1918500"/>
          </a:xfrm>
          <a:prstGeom prst="rect">
            <a:avLst/>
          </a:prstGeom>
          <a:noFill/>
          <a:ln>
            <a:noFill/>
          </a:ln>
        </p:spPr>
      </p:sp>
      <p:sp>
        <p:nvSpPr>
          <p:cNvPr id="224" name="Google Shape;224;p40"/>
          <p:cNvSpPr txBox="1">
            <a:spLocks noGrp="1"/>
          </p:cNvSpPr>
          <p:nvPr>
            <p:ph type="body" idx="1"/>
          </p:nvPr>
        </p:nvSpPr>
        <p:spPr>
          <a:xfrm>
            <a:off x="680850" y="3443850"/>
            <a:ext cx="3074700" cy="1031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25" name="Google Shape;225;p40"/>
          <p:cNvSpPr txBox="1">
            <a:spLocks noGrp="1"/>
          </p:cNvSpPr>
          <p:nvPr>
            <p:ph type="body" idx="6"/>
          </p:nvPr>
        </p:nvSpPr>
        <p:spPr>
          <a:xfrm>
            <a:off x="4123900" y="3443850"/>
            <a:ext cx="4030200" cy="11652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p40"/>
          <p:cNvSpPr txBox="1">
            <a:spLocks noGrp="1"/>
          </p:cNvSpPr>
          <p:nvPr>
            <p:ph type="body" idx="7"/>
          </p:nvPr>
        </p:nvSpPr>
        <p:spPr>
          <a:xfrm>
            <a:off x="7050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7" name="Google Shape;227;p40"/>
          <p:cNvSpPr txBox="1">
            <a:spLocks noGrp="1"/>
          </p:cNvSpPr>
          <p:nvPr>
            <p:ph type="body" idx="8"/>
          </p:nvPr>
        </p:nvSpPr>
        <p:spPr>
          <a:xfrm>
            <a:off x="22588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8" name="Google Shape;228;p40"/>
          <p:cNvSpPr txBox="1">
            <a:spLocks noGrp="1"/>
          </p:cNvSpPr>
          <p:nvPr>
            <p:ph type="body" idx="9"/>
          </p:nvPr>
        </p:nvSpPr>
        <p:spPr>
          <a:xfrm>
            <a:off x="38275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9" name="Google Shape;229;p40"/>
          <p:cNvSpPr txBox="1">
            <a:spLocks noGrp="1"/>
          </p:cNvSpPr>
          <p:nvPr>
            <p:ph type="body" idx="13"/>
          </p:nvPr>
        </p:nvSpPr>
        <p:spPr>
          <a:xfrm>
            <a:off x="53951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0" name="Google Shape;230;p40"/>
          <p:cNvSpPr txBox="1">
            <a:spLocks noGrp="1"/>
          </p:cNvSpPr>
          <p:nvPr>
            <p:ph type="body" idx="14"/>
          </p:nvPr>
        </p:nvSpPr>
        <p:spPr>
          <a:xfrm>
            <a:off x="7050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1" name="Google Shape;231;p40"/>
          <p:cNvSpPr txBox="1">
            <a:spLocks noGrp="1"/>
          </p:cNvSpPr>
          <p:nvPr>
            <p:ph type="body" idx="15"/>
          </p:nvPr>
        </p:nvSpPr>
        <p:spPr>
          <a:xfrm>
            <a:off x="22588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2" name="Google Shape;232;p40"/>
          <p:cNvSpPr txBox="1">
            <a:spLocks noGrp="1"/>
          </p:cNvSpPr>
          <p:nvPr>
            <p:ph type="body" idx="16"/>
          </p:nvPr>
        </p:nvSpPr>
        <p:spPr>
          <a:xfrm>
            <a:off x="3827003"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3" name="Google Shape;233;p40"/>
          <p:cNvSpPr txBox="1">
            <a:spLocks noGrp="1"/>
          </p:cNvSpPr>
          <p:nvPr>
            <p:ph type="body" idx="17"/>
          </p:nvPr>
        </p:nvSpPr>
        <p:spPr>
          <a:xfrm>
            <a:off x="5396128"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4" name="Google Shape;234;p4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etitive Landscape">
  <p:cSld name="ONE_COLUMN_TEXT">
    <p:spTree>
      <p:nvGrpSpPr>
        <p:cNvPr id="1" name="Shape 235"/>
        <p:cNvGrpSpPr/>
        <p:nvPr/>
      </p:nvGrpSpPr>
      <p:grpSpPr>
        <a:xfrm>
          <a:off x="0" y="0"/>
          <a:ext cx="0" cy="0"/>
          <a:chOff x="0" y="0"/>
          <a:chExt cx="0" cy="0"/>
        </a:xfrm>
      </p:grpSpPr>
      <p:sp>
        <p:nvSpPr>
          <p:cNvPr id="236" name="Google Shape;236;p41"/>
          <p:cNvSpPr txBox="1">
            <a:spLocks noGrp="1"/>
          </p:cNvSpPr>
          <p:nvPr>
            <p:ph type="body" idx="1"/>
          </p:nvPr>
        </p:nvSpPr>
        <p:spPr>
          <a:xfrm>
            <a:off x="791150" y="738025"/>
            <a:ext cx="3918300" cy="223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37" name="Google Shape;237;p41"/>
          <p:cNvSpPr txBox="1">
            <a:spLocks noGrp="1"/>
          </p:cNvSpPr>
          <p:nvPr>
            <p:ph type="subTitle" idx="2"/>
          </p:nvPr>
        </p:nvSpPr>
        <p:spPr>
          <a:xfrm>
            <a:off x="791150" y="522625"/>
            <a:ext cx="39183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8" name="Google Shape;238;p4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rket Trends + Data">
  <p:cSld name="MAIN_POINT">
    <p:spTree>
      <p:nvGrpSpPr>
        <p:cNvPr id="1" name="Shape 239"/>
        <p:cNvGrpSpPr/>
        <p:nvPr/>
      </p:nvGrpSpPr>
      <p:grpSpPr>
        <a:xfrm>
          <a:off x="0" y="0"/>
          <a:ext cx="0" cy="0"/>
          <a:chOff x="0" y="0"/>
          <a:chExt cx="0" cy="0"/>
        </a:xfrm>
      </p:grpSpPr>
      <p:sp>
        <p:nvSpPr>
          <p:cNvPr id="240" name="Google Shape;240;p42"/>
          <p:cNvSpPr txBox="1">
            <a:spLocks noGrp="1"/>
          </p:cNvSpPr>
          <p:nvPr>
            <p:ph type="subTitle" idx="1"/>
          </p:nvPr>
        </p:nvSpPr>
        <p:spPr>
          <a:xfrm>
            <a:off x="690250" y="415625"/>
            <a:ext cx="1261800" cy="27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41" name="Google Shape;241;p42"/>
          <p:cNvSpPr txBox="1">
            <a:spLocks noGrp="1"/>
          </p:cNvSpPr>
          <p:nvPr>
            <p:ph type="subTitle" idx="2"/>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42" name="Google Shape;242;p42"/>
          <p:cNvSpPr txBox="1">
            <a:spLocks noGrp="1"/>
          </p:cNvSpPr>
          <p:nvPr>
            <p:ph type="body" idx="3"/>
          </p:nvPr>
        </p:nvSpPr>
        <p:spPr>
          <a:xfrm>
            <a:off x="480425" y="534275"/>
            <a:ext cx="4878300" cy="1917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43" name="Google Shape;243;p4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WOT Analysis">
  <p:cSld name="CUSTOM_14">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723861" y="1584738"/>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6" name="Google Shape;246;p43"/>
          <p:cNvSpPr txBox="1">
            <a:spLocks noGrp="1"/>
          </p:cNvSpPr>
          <p:nvPr>
            <p:ph type="title" idx="2"/>
          </p:nvPr>
        </p:nvSpPr>
        <p:spPr>
          <a:xfrm>
            <a:off x="723861" y="239098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7" name="Google Shape;247;p43"/>
          <p:cNvSpPr txBox="1">
            <a:spLocks noGrp="1"/>
          </p:cNvSpPr>
          <p:nvPr>
            <p:ph type="title" idx="3"/>
          </p:nvPr>
        </p:nvSpPr>
        <p:spPr>
          <a:xfrm>
            <a:off x="723861" y="315793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8" name="Google Shape;248;p43"/>
          <p:cNvSpPr txBox="1">
            <a:spLocks noGrp="1"/>
          </p:cNvSpPr>
          <p:nvPr>
            <p:ph type="title" idx="4"/>
          </p:nvPr>
        </p:nvSpPr>
        <p:spPr>
          <a:xfrm>
            <a:off x="723861" y="3954905"/>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9" name="Google Shape;249;p43"/>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50" name="Google Shape;250;p43"/>
          <p:cNvSpPr txBox="1">
            <a:spLocks noGrp="1"/>
          </p:cNvSpPr>
          <p:nvPr>
            <p:ph type="body" idx="5"/>
          </p:nvPr>
        </p:nvSpPr>
        <p:spPr>
          <a:xfrm>
            <a:off x="480425" y="610475"/>
            <a:ext cx="4878300" cy="376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51" name="Google Shape;251;p43"/>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losing / Thank You">
  <p:cSld name="CUSTOM_13">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455221" y="1321125"/>
            <a:ext cx="5094600" cy="174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54" name="Google Shape;254;p44"/>
          <p:cNvSpPr txBox="1">
            <a:spLocks noGrp="1"/>
          </p:cNvSpPr>
          <p:nvPr>
            <p:ph type="body" idx="1"/>
          </p:nvPr>
        </p:nvSpPr>
        <p:spPr>
          <a:xfrm>
            <a:off x="567029" y="4500404"/>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55" name="Google Shape;255;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58" name="Google Shape;258;p45"/>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59" name="Google Shape;259;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rket Size / Pie Graph">
  <p:cSld name="CAPTION_ONLY">
    <p:spTree>
      <p:nvGrpSpPr>
        <p:cNvPr id="1"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pta Slab"/>
              <a:ea typeface="Hepta Slab"/>
              <a:cs typeface="Hepta Slab"/>
              <a:sym typeface="Hepta Slab"/>
            </a:endParaRPr>
          </a:p>
        </p:txBody>
      </p:sp>
      <p:sp>
        <p:nvSpPr>
          <p:cNvPr id="262" name="Google Shape;262;p46"/>
          <p:cNvSpPr txBox="1">
            <a:spLocks noGrp="1"/>
          </p:cNvSpPr>
          <p:nvPr>
            <p:ph type="subTitle" idx="1"/>
          </p:nvPr>
        </p:nvSpPr>
        <p:spPr>
          <a:xfrm>
            <a:off x="791150" y="522625"/>
            <a:ext cx="49773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3" name="Google Shape;263;p46"/>
          <p:cNvSpPr txBox="1">
            <a:spLocks noGrp="1"/>
          </p:cNvSpPr>
          <p:nvPr>
            <p:ph type="body" idx="2"/>
          </p:nvPr>
        </p:nvSpPr>
        <p:spPr>
          <a:xfrm>
            <a:off x="714950" y="1989025"/>
            <a:ext cx="2792400" cy="280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stStyle>
          <a:p>
            <a:endParaRPr/>
          </a:p>
        </p:txBody>
      </p:sp>
      <p:sp>
        <p:nvSpPr>
          <p:cNvPr id="264" name="Google Shape;264;p46"/>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pta Slab"/>
              <a:ea typeface="Hepta Slab"/>
              <a:cs typeface="Hepta Slab"/>
              <a:sym typeface="Hepta Slab"/>
            </a:endParaRPr>
          </a:p>
        </p:txBody>
      </p:sp>
      <p:sp>
        <p:nvSpPr>
          <p:cNvPr id="266" name="Google Shape;266;p46"/>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Hepta Slab"/>
              <a:ea typeface="Hepta Slab"/>
              <a:cs typeface="Hepta Slab"/>
              <a:sym typeface="Hepta Slab"/>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spTree>
      <p:nvGrpSpPr>
        <p:cNvPr id="1"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Hepta Slab"/>
              <a:ea typeface="Hepta Slab"/>
              <a:cs typeface="Hepta Slab"/>
              <a:sym typeface="Hepta Slab"/>
            </a:endParaRPr>
          </a:p>
        </p:txBody>
      </p:sp>
      <p:sp>
        <p:nvSpPr>
          <p:cNvPr id="269" name="Google Shape;269;p47"/>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dk2"/>
              </a:solidFill>
              <a:latin typeface="Hepta Slab"/>
              <a:ea typeface="Hepta Slab"/>
              <a:cs typeface="Hepta Slab"/>
              <a:sym typeface="Hepta Slab"/>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lt1"/>
              </a:solidFill>
              <a:latin typeface="Hepta Slab"/>
              <a:ea typeface="Hepta Slab"/>
              <a:cs typeface="Hepta Slab"/>
              <a:sym typeface="Hepta Slab"/>
            </a:endParaRPr>
          </a:p>
        </p:txBody>
      </p:sp>
      <p:sp>
        <p:nvSpPr>
          <p:cNvPr id="271" name="Google Shape;271;p47"/>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accent5"/>
              </a:solidFill>
              <a:latin typeface="Hepta Slab"/>
              <a:ea typeface="Hepta Slab"/>
              <a:cs typeface="Hepta Slab"/>
              <a:sym typeface="Hepta Slab"/>
            </a:endParaRPr>
          </a:p>
        </p:txBody>
      </p:sp>
      <p:sp>
        <p:nvSpPr>
          <p:cNvPr id="272" name="Google Shape;272;p47"/>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3" name="Google Shape;273;p47"/>
          <p:cNvSpPr txBox="1">
            <a:spLocks noGrp="1"/>
          </p:cNvSpPr>
          <p:nvPr>
            <p:ph type="body" idx="2"/>
          </p:nvPr>
        </p:nvSpPr>
        <p:spPr>
          <a:xfrm>
            <a:off x="480425" y="610475"/>
            <a:ext cx="4878300" cy="6003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4" name="Google Shape;274;p4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8"/>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78" name="Google Shape;278;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1 column text">
  <p:cSld name="TITLE_1">
    <p:spTree>
      <p:nvGrpSpPr>
        <p:cNvPr id="1"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pta Slab"/>
              <a:ea typeface="Hepta Slab"/>
              <a:cs typeface="Hepta Slab"/>
              <a:sym typeface="Hepta Slab"/>
            </a:endParaRPr>
          </a:p>
        </p:txBody>
      </p:sp>
      <p:sp>
        <p:nvSpPr>
          <p:cNvPr id="281" name="Google Shape;281;p49"/>
          <p:cNvSpPr txBox="1">
            <a:spLocks noGrp="1"/>
          </p:cNvSpPr>
          <p:nvPr>
            <p:ph type="subTitle" idx="1"/>
          </p:nvPr>
        </p:nvSpPr>
        <p:spPr>
          <a:xfrm>
            <a:off x="791150" y="522625"/>
            <a:ext cx="59388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2" name="Google Shape;282;p49"/>
          <p:cNvSpPr txBox="1">
            <a:spLocks noGrp="1"/>
          </p:cNvSpPr>
          <p:nvPr>
            <p:ph type="body" idx="2"/>
          </p:nvPr>
        </p:nvSpPr>
        <p:spPr>
          <a:xfrm>
            <a:off x="810075" y="2065225"/>
            <a:ext cx="7539900" cy="27774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lt1"/>
              </a:buClr>
              <a:buSzPts val="2800"/>
              <a:buChar char="●"/>
              <a:defRPr sz="2800">
                <a:solidFill>
                  <a:schemeClr val="lt1"/>
                </a:solidFill>
              </a:defRPr>
            </a:lvl1pPr>
            <a:lvl2pPr marL="914400" lvl="1" indent="-406400" algn="l">
              <a:lnSpc>
                <a:spcPct val="100000"/>
              </a:lnSpc>
              <a:spcBef>
                <a:spcPts val="0"/>
              </a:spcBef>
              <a:spcAft>
                <a:spcPts val="0"/>
              </a:spcAft>
              <a:buClr>
                <a:schemeClr val="lt1"/>
              </a:buClr>
              <a:buSzPts val="2800"/>
              <a:buChar char="○"/>
              <a:defRPr sz="2800">
                <a:solidFill>
                  <a:schemeClr val="lt1"/>
                </a:solidFill>
              </a:defRPr>
            </a:lvl2pPr>
            <a:lvl3pPr marL="1371600" lvl="2" indent="-406400" algn="l">
              <a:lnSpc>
                <a:spcPct val="100000"/>
              </a:lnSpc>
              <a:spcBef>
                <a:spcPts val="0"/>
              </a:spcBef>
              <a:spcAft>
                <a:spcPts val="0"/>
              </a:spcAft>
              <a:buClr>
                <a:schemeClr val="lt1"/>
              </a:buClr>
              <a:buSzPts val="2800"/>
              <a:buChar char="■"/>
              <a:defRPr sz="2800">
                <a:solidFill>
                  <a:schemeClr val="lt1"/>
                </a:solidFill>
              </a:defRPr>
            </a:lvl3pPr>
            <a:lvl4pPr marL="1828800" lvl="3" indent="-406400" algn="l">
              <a:lnSpc>
                <a:spcPct val="100000"/>
              </a:lnSpc>
              <a:spcBef>
                <a:spcPts val="0"/>
              </a:spcBef>
              <a:spcAft>
                <a:spcPts val="0"/>
              </a:spcAft>
              <a:buClr>
                <a:schemeClr val="lt1"/>
              </a:buClr>
              <a:buSzPts val="2800"/>
              <a:buChar char="●"/>
              <a:defRPr sz="2800">
                <a:solidFill>
                  <a:schemeClr val="lt1"/>
                </a:solidFill>
              </a:defRPr>
            </a:lvl4pPr>
            <a:lvl5pPr marL="2286000" lvl="4" indent="-406400" algn="l">
              <a:lnSpc>
                <a:spcPct val="100000"/>
              </a:lnSpc>
              <a:spcBef>
                <a:spcPts val="0"/>
              </a:spcBef>
              <a:spcAft>
                <a:spcPts val="0"/>
              </a:spcAft>
              <a:buClr>
                <a:schemeClr val="lt1"/>
              </a:buClr>
              <a:buSzPts val="2800"/>
              <a:buChar char="○"/>
              <a:defRPr sz="2800">
                <a:solidFill>
                  <a:schemeClr val="lt1"/>
                </a:solidFill>
              </a:defRPr>
            </a:lvl5pPr>
            <a:lvl6pPr marL="2743200" lvl="5" indent="-406400" algn="l">
              <a:lnSpc>
                <a:spcPct val="100000"/>
              </a:lnSpc>
              <a:spcBef>
                <a:spcPts val="0"/>
              </a:spcBef>
              <a:spcAft>
                <a:spcPts val="0"/>
              </a:spcAft>
              <a:buClr>
                <a:schemeClr val="lt1"/>
              </a:buClr>
              <a:buSzPts val="2800"/>
              <a:buChar char="■"/>
              <a:defRPr sz="2800">
                <a:solidFill>
                  <a:schemeClr val="lt1"/>
                </a:solidFill>
              </a:defRPr>
            </a:lvl6pPr>
            <a:lvl7pPr marL="3200400" lvl="6" indent="-406400" algn="l">
              <a:lnSpc>
                <a:spcPct val="100000"/>
              </a:lnSpc>
              <a:spcBef>
                <a:spcPts val="0"/>
              </a:spcBef>
              <a:spcAft>
                <a:spcPts val="0"/>
              </a:spcAft>
              <a:buClr>
                <a:schemeClr val="lt1"/>
              </a:buClr>
              <a:buSzPts val="2800"/>
              <a:buChar char="●"/>
              <a:defRPr sz="2800">
                <a:solidFill>
                  <a:schemeClr val="lt1"/>
                </a:solidFill>
              </a:defRPr>
            </a:lvl7pPr>
            <a:lvl8pPr marL="3657600" lvl="7" indent="-406400" algn="l">
              <a:lnSpc>
                <a:spcPct val="100000"/>
              </a:lnSpc>
              <a:spcBef>
                <a:spcPts val="0"/>
              </a:spcBef>
              <a:spcAft>
                <a:spcPts val="0"/>
              </a:spcAft>
              <a:buClr>
                <a:schemeClr val="lt1"/>
              </a:buClr>
              <a:buSzPts val="2800"/>
              <a:buChar char="○"/>
              <a:defRPr sz="2800">
                <a:solidFill>
                  <a:schemeClr val="lt1"/>
                </a:solidFill>
              </a:defRPr>
            </a:lvl8pPr>
            <a:lvl9pPr marL="4114800" lvl="8" indent="-406400" algn="l">
              <a:lnSpc>
                <a:spcPct val="100000"/>
              </a:lnSpc>
              <a:spcBef>
                <a:spcPts val="0"/>
              </a:spcBef>
              <a:spcAft>
                <a:spcPts val="0"/>
              </a:spcAft>
              <a:buClr>
                <a:schemeClr val="lt1"/>
              </a:buClr>
              <a:buSzPts val="2800"/>
              <a:buChar char="■"/>
              <a:defRPr sz="2800">
                <a:solidFill>
                  <a:schemeClr val="lt1"/>
                </a:solidFill>
              </a:defRPr>
            </a:lvl9pPr>
          </a:lstStyle>
          <a:p>
            <a:endParaRPr/>
          </a:p>
        </p:txBody>
      </p:sp>
      <p:sp>
        <p:nvSpPr>
          <p:cNvPr id="283" name="Google Shape;283;p4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84"/>
        <p:cNvGrpSpPr/>
        <p:nvPr/>
      </p:nvGrpSpPr>
      <p:grpSpPr>
        <a:xfrm>
          <a:off x="0" y="0"/>
          <a:ext cx="0" cy="0"/>
          <a:chOff x="0" y="0"/>
          <a:chExt cx="0" cy="0"/>
        </a:xfrm>
      </p:grpSpPr>
      <p:sp>
        <p:nvSpPr>
          <p:cNvPr id="285" name="Google Shape;285;p50"/>
          <p:cNvSpPr>
            <a:spLocks noGrp="1"/>
          </p:cNvSpPr>
          <p:nvPr>
            <p:ph type="pic" idx="2"/>
          </p:nvPr>
        </p:nvSpPr>
        <p:spPr>
          <a:xfrm>
            <a:off x="0" y="0"/>
            <a:ext cx="9144000" cy="5143500"/>
          </a:xfrm>
          <a:prstGeom prst="rect">
            <a:avLst/>
          </a:prstGeom>
          <a:noFill/>
          <a:ln>
            <a:noFill/>
          </a:ln>
        </p:spPr>
      </p:sp>
      <p:sp>
        <p:nvSpPr>
          <p:cNvPr id="286" name="Google Shape;286;p50"/>
          <p:cNvSpPr txBox="1">
            <a:spLocks noGrp="1"/>
          </p:cNvSpPr>
          <p:nvPr>
            <p:ph type="body" idx="1"/>
          </p:nvPr>
        </p:nvSpPr>
        <p:spPr>
          <a:xfrm>
            <a:off x="4655675" y="956675"/>
            <a:ext cx="3965400" cy="775200"/>
          </a:xfrm>
          <a:prstGeom prst="rect">
            <a:avLst/>
          </a:prstGeom>
          <a:solidFill>
            <a:schemeClr val="lt1"/>
          </a:solidFill>
          <a:ln>
            <a:noFill/>
          </a:ln>
        </p:spPr>
        <p:txBody>
          <a:bodyPr spcFirstLastPara="1" wrap="square" lIns="274300" tIns="0" rIns="274300" bIns="274300" anchor="t" anchorCtr="0">
            <a:noAutofit/>
          </a:bodyPr>
          <a:lstStyle>
            <a:lvl1pPr marL="457200" lvl="0"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87" name="Google Shape;287;p50"/>
          <p:cNvSpPr txBox="1">
            <a:spLocks noGrp="1"/>
          </p:cNvSpPr>
          <p:nvPr>
            <p:ph type="subTitle" idx="3"/>
          </p:nvPr>
        </p:nvSpPr>
        <p:spPr>
          <a:xfrm>
            <a:off x="4655675" y="522900"/>
            <a:ext cx="3965400" cy="442800"/>
          </a:xfrm>
          <a:prstGeom prst="rect">
            <a:avLst/>
          </a:prstGeom>
          <a:solidFill>
            <a:schemeClr val="lt1"/>
          </a:solidFill>
          <a:ln>
            <a:noFill/>
          </a:ln>
        </p:spPr>
        <p:txBody>
          <a:bodyPr spcFirstLastPara="1" wrap="square" lIns="274300" tIns="274300" rIns="274300" bIns="0" anchor="b"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8" name="Google Shape;288;p50"/>
          <p:cNvSpPr txBox="1">
            <a:spLocks noGrp="1"/>
          </p:cNvSpPr>
          <p:nvPr>
            <p:ph type="body" idx="4"/>
          </p:nvPr>
        </p:nvSpPr>
        <p:spPr>
          <a:xfrm>
            <a:off x="524350" y="4144800"/>
            <a:ext cx="1558800" cy="475800"/>
          </a:xfrm>
          <a:prstGeom prst="rect">
            <a:avLst/>
          </a:prstGeom>
          <a:solidFill>
            <a:schemeClr val="lt1"/>
          </a:solidFill>
          <a:ln>
            <a:noFill/>
          </a:ln>
        </p:spPr>
        <p:txBody>
          <a:bodyPr spcFirstLastPara="1" wrap="square" lIns="137150" tIns="137150" rIns="137150" bIns="137150" anchor="t" anchorCtr="0">
            <a:noAutofit/>
          </a:bodyPr>
          <a:lstStyle>
            <a:lvl1pPr marL="457200" lvl="0"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89" name="Google Shape;289;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 Image">
  <p:cSld name="CUSTOM_1">
    <p:spTree>
      <p:nvGrpSpPr>
        <p:cNvPr id="1" name="Shape 290"/>
        <p:cNvGrpSpPr/>
        <p:nvPr/>
      </p:nvGrpSpPr>
      <p:grpSpPr>
        <a:xfrm>
          <a:off x="0" y="0"/>
          <a:ext cx="0" cy="0"/>
          <a:chOff x="0" y="0"/>
          <a:chExt cx="0" cy="0"/>
        </a:xfrm>
      </p:grpSpPr>
      <p:sp>
        <p:nvSpPr>
          <p:cNvPr id="291" name="Google Shape;291;p51"/>
          <p:cNvSpPr>
            <a:spLocks noGrp="1"/>
          </p:cNvSpPr>
          <p:nvPr>
            <p:ph type="pic" idx="2"/>
          </p:nvPr>
        </p:nvSpPr>
        <p:spPr>
          <a:xfrm>
            <a:off x="5485725" y="523025"/>
            <a:ext cx="3135300" cy="4097700"/>
          </a:xfrm>
          <a:prstGeom prst="roundRect">
            <a:avLst>
              <a:gd name="adj" fmla="val 16667"/>
            </a:avLst>
          </a:prstGeom>
          <a:noFill/>
          <a:ln>
            <a:noFill/>
          </a:ln>
        </p:spPr>
      </p:sp>
      <p:sp>
        <p:nvSpPr>
          <p:cNvPr id="292" name="Google Shape;292;p51"/>
          <p:cNvSpPr txBox="1">
            <a:spLocks noGrp="1"/>
          </p:cNvSpPr>
          <p:nvPr>
            <p:ph type="title"/>
          </p:nvPr>
        </p:nvSpPr>
        <p:spPr>
          <a:xfrm>
            <a:off x="591441" y="391675"/>
            <a:ext cx="4397400" cy="31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3" name="Google Shape;293;p51"/>
          <p:cNvSpPr txBox="1">
            <a:spLocks noGrp="1"/>
          </p:cNvSpPr>
          <p:nvPr>
            <p:ph type="body" idx="1"/>
          </p:nvPr>
        </p:nvSpPr>
        <p:spPr>
          <a:xfrm>
            <a:off x="638750" y="4413181"/>
            <a:ext cx="5537100" cy="3105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94" name="Google Shape;294;p5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Goals + 5 Images">
  <p:cSld name="CUSTOM_2">
    <p:spTree>
      <p:nvGrpSpPr>
        <p:cNvPr id="1" name="Shape 295"/>
        <p:cNvGrpSpPr/>
        <p:nvPr/>
      </p:nvGrpSpPr>
      <p:grpSpPr>
        <a:xfrm>
          <a:off x="0" y="0"/>
          <a:ext cx="0" cy="0"/>
          <a:chOff x="0" y="0"/>
          <a:chExt cx="0" cy="0"/>
        </a:xfrm>
      </p:grpSpPr>
      <p:sp>
        <p:nvSpPr>
          <p:cNvPr id="296" name="Google Shape;296;p52"/>
          <p:cNvSpPr txBox="1">
            <a:spLocks noGrp="1"/>
          </p:cNvSpPr>
          <p:nvPr>
            <p:ph type="body" idx="1"/>
          </p:nvPr>
        </p:nvSpPr>
        <p:spPr>
          <a:xfrm>
            <a:off x="5481425"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7" name="Google Shape;297;p52"/>
          <p:cNvSpPr txBox="1">
            <a:spLocks noGrp="1"/>
          </p:cNvSpPr>
          <p:nvPr>
            <p:ph type="body" idx="2"/>
          </p:nvPr>
        </p:nvSpPr>
        <p:spPr>
          <a:xfrm>
            <a:off x="3918400" y="27157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8" name="Google Shape;298;p52"/>
          <p:cNvSpPr txBox="1">
            <a:spLocks noGrp="1"/>
          </p:cNvSpPr>
          <p:nvPr>
            <p:ph type="body" idx="3"/>
          </p:nvPr>
        </p:nvSpPr>
        <p:spPr>
          <a:xfrm>
            <a:off x="2349550"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9" name="Google Shape;299;p52"/>
          <p:cNvSpPr txBox="1">
            <a:spLocks noGrp="1"/>
          </p:cNvSpPr>
          <p:nvPr>
            <p:ph type="body" idx="4"/>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00" name="Google Shape;300;p52"/>
          <p:cNvSpPr txBox="1">
            <a:spLocks noGrp="1"/>
          </p:cNvSpPr>
          <p:nvPr>
            <p:ph type="body" idx="5"/>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1" name="Google Shape;301;p52"/>
          <p:cNvSpPr txBox="1">
            <a:spLocks noGrp="1"/>
          </p:cNvSpPr>
          <p:nvPr>
            <p:ph type="body" idx="6"/>
          </p:nvPr>
        </p:nvSpPr>
        <p:spPr>
          <a:xfrm>
            <a:off x="70444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02" name="Google Shape;302;p52"/>
          <p:cNvCxnSpPr/>
          <p:nvPr/>
        </p:nvCxnSpPr>
        <p:spPr>
          <a:xfrm rot="10800000">
            <a:off x="827250" y="1481375"/>
            <a:ext cx="7489500" cy="0"/>
          </a:xfrm>
          <a:prstGeom prst="straightConnector1">
            <a:avLst/>
          </a:prstGeom>
          <a:noFill/>
          <a:ln w="19050" cap="flat" cmpd="sng">
            <a:solidFill>
              <a:schemeClr val="accent1"/>
            </a:solidFill>
            <a:prstDash val="solid"/>
            <a:round/>
            <a:headEnd type="none" w="sm" len="sm"/>
            <a:tailEnd type="none" w="sm" len="sm"/>
          </a:ln>
        </p:spPr>
      </p:cxnSp>
      <p:sp>
        <p:nvSpPr>
          <p:cNvPr id="303" name="Google Shape;303;p52"/>
          <p:cNvSpPr>
            <a:spLocks noGrp="1"/>
          </p:cNvSpPr>
          <p:nvPr>
            <p:ph type="pic" idx="7"/>
          </p:nvPr>
        </p:nvSpPr>
        <p:spPr>
          <a:xfrm>
            <a:off x="7049625" y="523025"/>
            <a:ext cx="1305900" cy="1918500"/>
          </a:xfrm>
          <a:prstGeom prst="roundRect">
            <a:avLst>
              <a:gd name="adj" fmla="val 16667"/>
            </a:avLst>
          </a:prstGeom>
          <a:noFill/>
          <a:ln>
            <a:noFill/>
          </a:ln>
        </p:spPr>
      </p:sp>
      <p:sp>
        <p:nvSpPr>
          <p:cNvPr id="304" name="Google Shape;304;p52"/>
          <p:cNvSpPr>
            <a:spLocks noGrp="1"/>
          </p:cNvSpPr>
          <p:nvPr>
            <p:ph type="pic" idx="8"/>
          </p:nvPr>
        </p:nvSpPr>
        <p:spPr>
          <a:xfrm>
            <a:off x="784775" y="522100"/>
            <a:ext cx="1305900" cy="1918500"/>
          </a:xfrm>
          <a:prstGeom prst="roundRect">
            <a:avLst>
              <a:gd name="adj" fmla="val 16667"/>
            </a:avLst>
          </a:prstGeom>
          <a:noFill/>
          <a:ln>
            <a:noFill/>
          </a:ln>
        </p:spPr>
      </p:sp>
      <p:sp>
        <p:nvSpPr>
          <p:cNvPr id="305" name="Google Shape;305;p52"/>
          <p:cNvSpPr>
            <a:spLocks noGrp="1"/>
          </p:cNvSpPr>
          <p:nvPr>
            <p:ph type="pic" idx="9"/>
          </p:nvPr>
        </p:nvSpPr>
        <p:spPr>
          <a:xfrm>
            <a:off x="2343950" y="523500"/>
            <a:ext cx="1305900" cy="1918500"/>
          </a:xfrm>
          <a:prstGeom prst="roundRect">
            <a:avLst>
              <a:gd name="adj" fmla="val 16667"/>
            </a:avLst>
          </a:prstGeom>
          <a:noFill/>
          <a:ln>
            <a:noFill/>
          </a:ln>
        </p:spPr>
      </p:sp>
      <p:sp>
        <p:nvSpPr>
          <p:cNvPr id="306" name="Google Shape;306;p52"/>
          <p:cNvSpPr>
            <a:spLocks noGrp="1"/>
          </p:cNvSpPr>
          <p:nvPr>
            <p:ph type="pic" idx="13"/>
          </p:nvPr>
        </p:nvSpPr>
        <p:spPr>
          <a:xfrm>
            <a:off x="3915213" y="523500"/>
            <a:ext cx="1305900" cy="1918500"/>
          </a:xfrm>
          <a:prstGeom prst="roundRect">
            <a:avLst>
              <a:gd name="adj" fmla="val 16667"/>
            </a:avLst>
          </a:prstGeom>
          <a:noFill/>
          <a:ln>
            <a:noFill/>
          </a:ln>
        </p:spPr>
      </p:sp>
      <p:sp>
        <p:nvSpPr>
          <p:cNvPr id="307" name="Google Shape;307;p52"/>
          <p:cNvSpPr>
            <a:spLocks noGrp="1"/>
          </p:cNvSpPr>
          <p:nvPr>
            <p:ph type="pic" idx="14"/>
          </p:nvPr>
        </p:nvSpPr>
        <p:spPr>
          <a:xfrm>
            <a:off x="5490975" y="523500"/>
            <a:ext cx="1305900" cy="1918500"/>
          </a:xfrm>
          <a:prstGeom prst="roundRect">
            <a:avLst>
              <a:gd name="adj" fmla="val 16667"/>
            </a:avLst>
          </a:prstGeom>
          <a:noFill/>
          <a:ln>
            <a:noFill/>
          </a:ln>
        </p:spPr>
      </p:sp>
      <p:sp>
        <p:nvSpPr>
          <p:cNvPr id="308" name="Google Shape;308;p52"/>
          <p:cNvSpPr txBox="1">
            <a:spLocks noGrp="1"/>
          </p:cNvSpPr>
          <p:nvPr>
            <p:ph type="body" idx="15"/>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9" name="Google Shape;309;p52"/>
          <p:cNvSpPr txBox="1">
            <a:spLocks noGrp="1"/>
          </p:cNvSpPr>
          <p:nvPr>
            <p:ph type="subTitle" idx="16"/>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0" name="Google Shape;310;p52"/>
          <p:cNvSpPr txBox="1">
            <a:spLocks noGrp="1"/>
          </p:cNvSpPr>
          <p:nvPr>
            <p:ph type="body" idx="17"/>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1" name="Google Shape;311;p52"/>
          <p:cNvSpPr txBox="1">
            <a:spLocks noGrp="1"/>
          </p:cNvSpPr>
          <p:nvPr>
            <p:ph type="body" idx="18"/>
          </p:nvPr>
        </p:nvSpPr>
        <p:spPr>
          <a:xfrm>
            <a:off x="391548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2" name="Google Shape;312;p52"/>
          <p:cNvSpPr txBox="1">
            <a:spLocks noGrp="1"/>
          </p:cNvSpPr>
          <p:nvPr>
            <p:ph type="body" idx="19"/>
          </p:nvPr>
        </p:nvSpPr>
        <p:spPr>
          <a:xfrm>
            <a:off x="5479963"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3" name="Google Shape;313;p52"/>
          <p:cNvSpPr txBox="1">
            <a:spLocks noGrp="1"/>
          </p:cNvSpPr>
          <p:nvPr>
            <p:ph type="body" idx="20"/>
          </p:nvPr>
        </p:nvSpPr>
        <p:spPr>
          <a:xfrm>
            <a:off x="704733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4" name="Google Shape;314;p5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trategy Canvas / Line Graph">
  <p:cSld name="CUSTOM_3">
    <p:spTree>
      <p:nvGrpSpPr>
        <p:cNvPr id="1" name="Shape 315"/>
        <p:cNvGrpSpPr/>
        <p:nvPr/>
      </p:nvGrpSpPr>
      <p:grpSpPr>
        <a:xfrm>
          <a:off x="0" y="0"/>
          <a:ext cx="0" cy="0"/>
          <a:chOff x="0" y="0"/>
          <a:chExt cx="0" cy="0"/>
        </a:xfrm>
      </p:grpSpPr>
      <p:sp>
        <p:nvSpPr>
          <p:cNvPr id="316" name="Google Shape;316;p53"/>
          <p:cNvSpPr txBox="1">
            <a:spLocks noGrp="1"/>
          </p:cNvSpPr>
          <p:nvPr>
            <p:ph type="body" idx="1"/>
          </p:nvPr>
        </p:nvSpPr>
        <p:spPr>
          <a:xfrm>
            <a:off x="3917825" y="4024920"/>
            <a:ext cx="44412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53"/>
          <p:cNvSpPr txBox="1">
            <a:spLocks noGrp="1"/>
          </p:cNvSpPr>
          <p:nvPr>
            <p:ph type="subTitle" idx="2"/>
          </p:nvPr>
        </p:nvSpPr>
        <p:spPr>
          <a:xfrm>
            <a:off x="783675" y="3967895"/>
            <a:ext cx="2877600" cy="431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18" name="Google Shape;318;p53"/>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21" name="Google Shape;321;p54"/>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22" name="Google Shape;322;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KPIs / Objectives">
  <p:cSld name="CUSTOM_5">
    <p:spTree>
      <p:nvGrpSpPr>
        <p:cNvPr id="1"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Hepta Slab"/>
              <a:ea typeface="Hepta Slab"/>
              <a:cs typeface="Hepta Slab"/>
              <a:sym typeface="Hepta Slab"/>
            </a:endParaRPr>
          </a:p>
        </p:txBody>
      </p:sp>
      <p:sp>
        <p:nvSpPr>
          <p:cNvPr id="325" name="Google Shape;325;p55"/>
          <p:cNvSpPr txBox="1">
            <a:spLocks noGrp="1"/>
          </p:cNvSpPr>
          <p:nvPr>
            <p:ph type="body" idx="1"/>
          </p:nvPr>
        </p:nvSpPr>
        <p:spPr>
          <a:xfrm>
            <a:off x="3918400"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6" name="Google Shape;326;p55"/>
          <p:cNvSpPr txBox="1">
            <a:spLocks noGrp="1"/>
          </p:cNvSpPr>
          <p:nvPr>
            <p:ph type="body" idx="2"/>
          </p:nvPr>
        </p:nvSpPr>
        <p:spPr>
          <a:xfrm>
            <a:off x="3918400"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7" name="Google Shape;327;p55"/>
          <p:cNvSpPr txBox="1">
            <a:spLocks noGrp="1"/>
          </p:cNvSpPr>
          <p:nvPr>
            <p:ph type="body" idx="3"/>
          </p:nvPr>
        </p:nvSpPr>
        <p:spPr>
          <a:xfrm>
            <a:off x="7044450" y="36805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8" name="Google Shape;328;p55"/>
          <p:cNvSpPr txBox="1">
            <a:spLocks noGrp="1"/>
          </p:cNvSpPr>
          <p:nvPr>
            <p:ph type="body" idx="4"/>
          </p:nvPr>
        </p:nvSpPr>
        <p:spPr>
          <a:xfrm>
            <a:off x="7044450" y="37806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9" name="Google Shape;329;p55"/>
          <p:cNvSpPr>
            <a:spLocks noGrp="1"/>
          </p:cNvSpPr>
          <p:nvPr>
            <p:ph type="pic" idx="5"/>
          </p:nvPr>
        </p:nvSpPr>
        <p:spPr>
          <a:xfrm>
            <a:off x="7049625" y="1588125"/>
            <a:ext cx="1305900" cy="1918500"/>
          </a:xfrm>
          <a:prstGeom prst="roundRect">
            <a:avLst>
              <a:gd name="adj" fmla="val 16667"/>
            </a:avLst>
          </a:prstGeom>
          <a:noFill/>
          <a:ln>
            <a:noFill/>
          </a:ln>
        </p:spPr>
      </p:sp>
      <p:sp>
        <p:nvSpPr>
          <p:cNvPr id="330" name="Google Shape;330;p55"/>
          <p:cNvSpPr>
            <a:spLocks noGrp="1"/>
          </p:cNvSpPr>
          <p:nvPr>
            <p:ph type="pic" idx="6"/>
          </p:nvPr>
        </p:nvSpPr>
        <p:spPr>
          <a:xfrm>
            <a:off x="3915213" y="1588600"/>
            <a:ext cx="1305900" cy="1918500"/>
          </a:xfrm>
          <a:prstGeom prst="roundRect">
            <a:avLst>
              <a:gd name="adj" fmla="val 16667"/>
            </a:avLst>
          </a:prstGeom>
          <a:noFill/>
          <a:ln>
            <a:noFill/>
          </a:ln>
        </p:spPr>
      </p:sp>
      <p:sp>
        <p:nvSpPr>
          <p:cNvPr id="331" name="Google Shape;331;p55"/>
          <p:cNvSpPr>
            <a:spLocks noGrp="1"/>
          </p:cNvSpPr>
          <p:nvPr>
            <p:ph type="pic" idx="7"/>
          </p:nvPr>
        </p:nvSpPr>
        <p:spPr>
          <a:xfrm>
            <a:off x="5490975" y="1588600"/>
            <a:ext cx="1305900" cy="1918500"/>
          </a:xfrm>
          <a:prstGeom prst="roundRect">
            <a:avLst>
              <a:gd name="adj" fmla="val 16667"/>
            </a:avLst>
          </a:prstGeom>
          <a:noFill/>
          <a:ln>
            <a:noFill/>
          </a:ln>
        </p:spPr>
      </p:sp>
      <p:sp>
        <p:nvSpPr>
          <p:cNvPr id="332" name="Google Shape;332;p55"/>
          <p:cNvSpPr txBox="1">
            <a:spLocks noGrp="1"/>
          </p:cNvSpPr>
          <p:nvPr>
            <p:ph type="subTitle" idx="8"/>
          </p:nvPr>
        </p:nvSpPr>
        <p:spPr>
          <a:xfrm>
            <a:off x="3918800"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3" name="Google Shape;333;p55"/>
          <p:cNvSpPr txBox="1">
            <a:spLocks noGrp="1"/>
          </p:cNvSpPr>
          <p:nvPr>
            <p:ph type="subTitle" idx="9"/>
          </p:nvPr>
        </p:nvSpPr>
        <p:spPr>
          <a:xfrm>
            <a:off x="5484775"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4" name="Google Shape;334;p55"/>
          <p:cNvSpPr txBox="1">
            <a:spLocks noGrp="1"/>
          </p:cNvSpPr>
          <p:nvPr>
            <p:ph type="subTitle" idx="13"/>
          </p:nvPr>
        </p:nvSpPr>
        <p:spPr>
          <a:xfrm>
            <a:off x="7050750" y="10327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5" name="Google Shape;335;p55"/>
          <p:cNvSpPr txBox="1">
            <a:spLocks noGrp="1"/>
          </p:cNvSpPr>
          <p:nvPr>
            <p:ph type="body" idx="14"/>
          </p:nvPr>
        </p:nvSpPr>
        <p:spPr>
          <a:xfrm>
            <a:off x="507400" y="1828050"/>
            <a:ext cx="2136300" cy="29733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2"/>
              </a:buClr>
              <a:buSzPts val="2800"/>
              <a:buChar char="●"/>
              <a:defRPr sz="2800">
                <a:solidFill>
                  <a:schemeClr val="accent2"/>
                </a:solidFill>
              </a:defRPr>
            </a:lvl1pPr>
            <a:lvl2pPr marL="914400" lvl="1" indent="-406400" algn="l">
              <a:lnSpc>
                <a:spcPct val="100000"/>
              </a:lnSpc>
              <a:spcBef>
                <a:spcPts val="0"/>
              </a:spcBef>
              <a:spcAft>
                <a:spcPts val="0"/>
              </a:spcAft>
              <a:buClr>
                <a:schemeClr val="accent2"/>
              </a:buClr>
              <a:buSzPts val="2800"/>
              <a:buChar char="○"/>
              <a:defRPr sz="2800">
                <a:solidFill>
                  <a:schemeClr val="accent2"/>
                </a:solidFill>
              </a:defRPr>
            </a:lvl2pPr>
            <a:lvl3pPr marL="1371600" lvl="2" indent="-406400" algn="l">
              <a:lnSpc>
                <a:spcPct val="100000"/>
              </a:lnSpc>
              <a:spcBef>
                <a:spcPts val="0"/>
              </a:spcBef>
              <a:spcAft>
                <a:spcPts val="0"/>
              </a:spcAft>
              <a:buClr>
                <a:schemeClr val="accent2"/>
              </a:buClr>
              <a:buSzPts val="2800"/>
              <a:buChar char="■"/>
              <a:defRPr sz="2800">
                <a:solidFill>
                  <a:schemeClr val="accent2"/>
                </a:solidFill>
              </a:defRPr>
            </a:lvl3pPr>
            <a:lvl4pPr marL="1828800" lvl="3" indent="-406400" algn="l">
              <a:lnSpc>
                <a:spcPct val="100000"/>
              </a:lnSpc>
              <a:spcBef>
                <a:spcPts val="0"/>
              </a:spcBef>
              <a:spcAft>
                <a:spcPts val="0"/>
              </a:spcAft>
              <a:buClr>
                <a:schemeClr val="accent2"/>
              </a:buClr>
              <a:buSzPts val="2800"/>
              <a:buChar char="●"/>
              <a:defRPr sz="2800">
                <a:solidFill>
                  <a:schemeClr val="accent2"/>
                </a:solidFill>
              </a:defRPr>
            </a:lvl4pPr>
            <a:lvl5pPr marL="2286000" lvl="4" indent="-406400" algn="l">
              <a:lnSpc>
                <a:spcPct val="100000"/>
              </a:lnSpc>
              <a:spcBef>
                <a:spcPts val="0"/>
              </a:spcBef>
              <a:spcAft>
                <a:spcPts val="0"/>
              </a:spcAft>
              <a:buClr>
                <a:schemeClr val="accent2"/>
              </a:buClr>
              <a:buSzPts val="2800"/>
              <a:buChar char="○"/>
              <a:defRPr sz="2800">
                <a:solidFill>
                  <a:schemeClr val="accent2"/>
                </a:solidFill>
              </a:defRPr>
            </a:lvl5pPr>
            <a:lvl6pPr marL="2743200" lvl="5" indent="-406400" algn="l">
              <a:lnSpc>
                <a:spcPct val="100000"/>
              </a:lnSpc>
              <a:spcBef>
                <a:spcPts val="0"/>
              </a:spcBef>
              <a:spcAft>
                <a:spcPts val="0"/>
              </a:spcAft>
              <a:buClr>
                <a:schemeClr val="accent2"/>
              </a:buClr>
              <a:buSzPts val="2800"/>
              <a:buChar char="■"/>
              <a:defRPr sz="2800">
                <a:solidFill>
                  <a:schemeClr val="accent2"/>
                </a:solidFill>
              </a:defRPr>
            </a:lvl6pPr>
            <a:lvl7pPr marL="3200400" lvl="6" indent="-406400" algn="l">
              <a:lnSpc>
                <a:spcPct val="100000"/>
              </a:lnSpc>
              <a:spcBef>
                <a:spcPts val="0"/>
              </a:spcBef>
              <a:spcAft>
                <a:spcPts val="0"/>
              </a:spcAft>
              <a:buClr>
                <a:schemeClr val="accent2"/>
              </a:buClr>
              <a:buSzPts val="2800"/>
              <a:buChar char="●"/>
              <a:defRPr sz="2800">
                <a:solidFill>
                  <a:schemeClr val="accent2"/>
                </a:solidFill>
              </a:defRPr>
            </a:lvl7pPr>
            <a:lvl8pPr marL="3657600" lvl="7" indent="-406400" algn="l">
              <a:lnSpc>
                <a:spcPct val="100000"/>
              </a:lnSpc>
              <a:spcBef>
                <a:spcPts val="0"/>
              </a:spcBef>
              <a:spcAft>
                <a:spcPts val="0"/>
              </a:spcAft>
              <a:buClr>
                <a:schemeClr val="accent2"/>
              </a:buClr>
              <a:buSzPts val="2800"/>
              <a:buChar char="○"/>
              <a:defRPr sz="2800">
                <a:solidFill>
                  <a:schemeClr val="accent2"/>
                </a:solidFill>
              </a:defRPr>
            </a:lvl8pPr>
            <a:lvl9pPr marL="4114800" lvl="8" indent="-406400" algn="l">
              <a:lnSpc>
                <a:spcPct val="100000"/>
              </a:lnSpc>
              <a:spcBef>
                <a:spcPts val="0"/>
              </a:spcBef>
              <a:spcAft>
                <a:spcPts val="0"/>
              </a:spcAft>
              <a:buClr>
                <a:schemeClr val="accent2"/>
              </a:buClr>
              <a:buSzPts val="2800"/>
              <a:buChar char="■"/>
              <a:defRPr sz="2800">
                <a:solidFill>
                  <a:schemeClr val="accent2"/>
                </a:solidFill>
              </a:defRPr>
            </a:lvl9pPr>
          </a:lstStyle>
          <a:p>
            <a:endParaRPr/>
          </a:p>
        </p:txBody>
      </p:sp>
      <p:sp>
        <p:nvSpPr>
          <p:cNvPr id="336" name="Google Shape;336;p55"/>
          <p:cNvSpPr txBox="1">
            <a:spLocks noGrp="1"/>
          </p:cNvSpPr>
          <p:nvPr>
            <p:ph type="body" idx="15"/>
          </p:nvPr>
        </p:nvSpPr>
        <p:spPr>
          <a:xfrm>
            <a:off x="5481425"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37" name="Google Shape;337;p55"/>
          <p:cNvSpPr txBox="1">
            <a:spLocks noGrp="1"/>
          </p:cNvSpPr>
          <p:nvPr>
            <p:ph type="body" idx="16"/>
          </p:nvPr>
        </p:nvSpPr>
        <p:spPr>
          <a:xfrm>
            <a:off x="5481425"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38" name="Google Shape;338;p5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ction Plan + 5 Images">
  <p:cSld name="CUSTOM_6">
    <p:spTree>
      <p:nvGrpSpPr>
        <p:cNvPr id="1" name="Shape 339"/>
        <p:cNvGrpSpPr/>
        <p:nvPr/>
      </p:nvGrpSpPr>
      <p:grpSpPr>
        <a:xfrm>
          <a:off x="0" y="0"/>
          <a:ext cx="0" cy="0"/>
          <a:chOff x="0" y="0"/>
          <a:chExt cx="0" cy="0"/>
        </a:xfrm>
      </p:grpSpPr>
      <p:sp>
        <p:nvSpPr>
          <p:cNvPr id="340" name="Google Shape;340;p56"/>
          <p:cNvSpPr txBox="1">
            <a:spLocks noGrp="1"/>
          </p:cNvSpPr>
          <p:nvPr>
            <p:ph type="body" idx="1"/>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41" name="Google Shape;341;p56"/>
          <p:cNvSpPr txBox="1">
            <a:spLocks noGrp="1"/>
          </p:cNvSpPr>
          <p:nvPr>
            <p:ph type="body" idx="2"/>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42" name="Google Shape;342;p56"/>
          <p:cNvCxnSpPr/>
          <p:nvPr/>
        </p:nvCxnSpPr>
        <p:spPr>
          <a:xfrm rot="10800000">
            <a:off x="827250" y="1481375"/>
            <a:ext cx="7489500" cy="0"/>
          </a:xfrm>
          <a:prstGeom prst="straightConnector1">
            <a:avLst/>
          </a:prstGeom>
          <a:noFill/>
          <a:ln w="19050" cap="flat" cmpd="sng">
            <a:solidFill>
              <a:schemeClr val="accent2"/>
            </a:solidFill>
            <a:prstDash val="solid"/>
            <a:round/>
            <a:headEnd type="none" w="sm" len="sm"/>
            <a:tailEnd type="none" w="sm" len="sm"/>
          </a:ln>
        </p:spPr>
      </p:cxnSp>
      <p:sp>
        <p:nvSpPr>
          <p:cNvPr id="343" name="Google Shape;343;p56"/>
          <p:cNvSpPr>
            <a:spLocks noGrp="1"/>
          </p:cNvSpPr>
          <p:nvPr>
            <p:ph type="pic" idx="3"/>
          </p:nvPr>
        </p:nvSpPr>
        <p:spPr>
          <a:xfrm>
            <a:off x="7049625" y="523025"/>
            <a:ext cx="1305900" cy="1918500"/>
          </a:xfrm>
          <a:prstGeom prst="roundRect">
            <a:avLst>
              <a:gd name="adj" fmla="val 16667"/>
            </a:avLst>
          </a:prstGeom>
          <a:noFill/>
          <a:ln>
            <a:noFill/>
          </a:ln>
        </p:spPr>
      </p:sp>
      <p:sp>
        <p:nvSpPr>
          <p:cNvPr id="344" name="Google Shape;344;p56"/>
          <p:cNvSpPr>
            <a:spLocks noGrp="1"/>
          </p:cNvSpPr>
          <p:nvPr>
            <p:ph type="pic" idx="4"/>
          </p:nvPr>
        </p:nvSpPr>
        <p:spPr>
          <a:xfrm>
            <a:off x="784775" y="522100"/>
            <a:ext cx="1305900" cy="1918500"/>
          </a:xfrm>
          <a:prstGeom prst="roundRect">
            <a:avLst>
              <a:gd name="adj" fmla="val 16667"/>
            </a:avLst>
          </a:prstGeom>
          <a:noFill/>
          <a:ln>
            <a:noFill/>
          </a:ln>
        </p:spPr>
      </p:sp>
      <p:sp>
        <p:nvSpPr>
          <p:cNvPr id="345" name="Google Shape;345;p56"/>
          <p:cNvSpPr>
            <a:spLocks noGrp="1"/>
          </p:cNvSpPr>
          <p:nvPr>
            <p:ph type="pic" idx="5"/>
          </p:nvPr>
        </p:nvSpPr>
        <p:spPr>
          <a:xfrm>
            <a:off x="2343950" y="523500"/>
            <a:ext cx="1305900" cy="1918500"/>
          </a:xfrm>
          <a:prstGeom prst="roundRect">
            <a:avLst>
              <a:gd name="adj" fmla="val 16667"/>
            </a:avLst>
          </a:prstGeom>
          <a:noFill/>
          <a:ln>
            <a:noFill/>
          </a:ln>
        </p:spPr>
      </p:sp>
      <p:sp>
        <p:nvSpPr>
          <p:cNvPr id="346" name="Google Shape;346;p56"/>
          <p:cNvSpPr>
            <a:spLocks noGrp="1"/>
          </p:cNvSpPr>
          <p:nvPr>
            <p:ph type="pic" idx="6"/>
          </p:nvPr>
        </p:nvSpPr>
        <p:spPr>
          <a:xfrm>
            <a:off x="3915213" y="523500"/>
            <a:ext cx="1305900" cy="1918500"/>
          </a:xfrm>
          <a:prstGeom prst="roundRect">
            <a:avLst>
              <a:gd name="adj" fmla="val 16667"/>
            </a:avLst>
          </a:prstGeom>
          <a:noFill/>
          <a:ln>
            <a:noFill/>
          </a:ln>
        </p:spPr>
      </p:sp>
      <p:sp>
        <p:nvSpPr>
          <p:cNvPr id="347" name="Google Shape;347;p56"/>
          <p:cNvSpPr>
            <a:spLocks noGrp="1"/>
          </p:cNvSpPr>
          <p:nvPr>
            <p:ph type="pic" idx="7"/>
          </p:nvPr>
        </p:nvSpPr>
        <p:spPr>
          <a:xfrm>
            <a:off x="5490975" y="523500"/>
            <a:ext cx="1305900" cy="1918500"/>
          </a:xfrm>
          <a:prstGeom prst="roundRect">
            <a:avLst>
              <a:gd name="adj" fmla="val 16667"/>
            </a:avLst>
          </a:prstGeom>
          <a:noFill/>
          <a:ln>
            <a:noFill/>
          </a:ln>
        </p:spPr>
      </p:sp>
      <p:sp>
        <p:nvSpPr>
          <p:cNvPr id="348" name="Google Shape;348;p56"/>
          <p:cNvSpPr txBox="1">
            <a:spLocks noGrp="1"/>
          </p:cNvSpPr>
          <p:nvPr>
            <p:ph type="body" idx="8"/>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9" name="Google Shape;349;p56"/>
          <p:cNvSpPr txBox="1">
            <a:spLocks noGrp="1"/>
          </p:cNvSpPr>
          <p:nvPr>
            <p:ph type="subTitle" idx="9"/>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50" name="Google Shape;350;p56"/>
          <p:cNvSpPr txBox="1">
            <a:spLocks noGrp="1"/>
          </p:cNvSpPr>
          <p:nvPr>
            <p:ph type="body" idx="13"/>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1" name="Google Shape;351;p56"/>
          <p:cNvSpPr txBox="1">
            <a:spLocks noGrp="1"/>
          </p:cNvSpPr>
          <p:nvPr>
            <p:ph type="body" idx="14"/>
          </p:nvPr>
        </p:nvSpPr>
        <p:spPr>
          <a:xfrm>
            <a:off x="23495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2" name="Google Shape;352;p56"/>
          <p:cNvSpPr txBox="1">
            <a:spLocks noGrp="1"/>
          </p:cNvSpPr>
          <p:nvPr>
            <p:ph type="body" idx="15"/>
          </p:nvPr>
        </p:nvSpPr>
        <p:spPr>
          <a:xfrm>
            <a:off x="39078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3" name="Google Shape;353;p56"/>
          <p:cNvSpPr txBox="1">
            <a:spLocks noGrp="1"/>
          </p:cNvSpPr>
          <p:nvPr>
            <p:ph type="body" idx="16"/>
          </p:nvPr>
        </p:nvSpPr>
        <p:spPr>
          <a:xfrm>
            <a:off x="39078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4" name="Google Shape;354;p56"/>
          <p:cNvSpPr txBox="1">
            <a:spLocks noGrp="1"/>
          </p:cNvSpPr>
          <p:nvPr>
            <p:ph type="body" idx="17"/>
          </p:nvPr>
        </p:nvSpPr>
        <p:spPr>
          <a:xfrm>
            <a:off x="5496525"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5" name="Google Shape;355;p56"/>
          <p:cNvSpPr txBox="1">
            <a:spLocks noGrp="1"/>
          </p:cNvSpPr>
          <p:nvPr>
            <p:ph type="body" idx="18"/>
          </p:nvPr>
        </p:nvSpPr>
        <p:spPr>
          <a:xfrm>
            <a:off x="5496525"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6" name="Google Shape;356;p56"/>
          <p:cNvSpPr txBox="1">
            <a:spLocks noGrp="1"/>
          </p:cNvSpPr>
          <p:nvPr>
            <p:ph type="body" idx="19"/>
          </p:nvPr>
        </p:nvSpPr>
        <p:spPr>
          <a:xfrm>
            <a:off x="70852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7" name="Google Shape;357;p56"/>
          <p:cNvSpPr txBox="1">
            <a:spLocks noGrp="1"/>
          </p:cNvSpPr>
          <p:nvPr>
            <p:ph type="body" idx="20"/>
          </p:nvPr>
        </p:nvSpPr>
        <p:spPr>
          <a:xfrm>
            <a:off x="70852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8" name="Google Shape;358;p56"/>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meline Graphic">
  <p:cSld name="CUSTOM_9">
    <p:spTree>
      <p:nvGrpSpPr>
        <p:cNvPr id="1" name="Shape 359"/>
        <p:cNvGrpSpPr/>
        <p:nvPr/>
      </p:nvGrpSpPr>
      <p:grpSpPr>
        <a:xfrm>
          <a:off x="0" y="0"/>
          <a:ext cx="0" cy="0"/>
          <a:chOff x="0" y="0"/>
          <a:chExt cx="0" cy="0"/>
        </a:xfrm>
      </p:grpSpPr>
      <p:sp>
        <p:nvSpPr>
          <p:cNvPr id="360" name="Google Shape;360;p57"/>
          <p:cNvSpPr txBox="1">
            <a:spLocks noGrp="1"/>
          </p:cNvSpPr>
          <p:nvPr>
            <p:ph type="body" idx="1"/>
          </p:nvPr>
        </p:nvSpPr>
        <p:spPr>
          <a:xfrm>
            <a:off x="3133000" y="514275"/>
            <a:ext cx="38907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1" name="Google Shape;361;p57"/>
          <p:cNvSpPr txBox="1">
            <a:spLocks noGrp="1"/>
          </p:cNvSpPr>
          <p:nvPr>
            <p:ph type="body" idx="2"/>
          </p:nvPr>
        </p:nvSpPr>
        <p:spPr>
          <a:xfrm>
            <a:off x="657679" y="436194"/>
            <a:ext cx="2278800" cy="1985100"/>
          </a:xfrm>
          <a:prstGeom prst="rect">
            <a:avLst/>
          </a:prstGeom>
          <a:noFill/>
          <a:ln>
            <a:noFill/>
          </a:ln>
        </p:spPr>
        <p:txBody>
          <a:bodyPr spcFirstLastPara="1" wrap="square" lIns="91425" tIns="91425" rIns="91425" bIns="91425" anchor="t" anchorCtr="0">
            <a:noAutofit/>
          </a:bodyPr>
          <a:lstStyle>
            <a:lvl1pPr marL="457200" lvl="0" indent="-406400" algn="l">
              <a:lnSpc>
                <a:spcPct val="80000"/>
              </a:lnSpc>
              <a:spcBef>
                <a:spcPts val="0"/>
              </a:spcBef>
              <a:spcAft>
                <a:spcPts val="0"/>
              </a:spcAft>
              <a:buClr>
                <a:schemeClr val="accent2"/>
              </a:buClr>
              <a:buSzPts val="2800"/>
              <a:buChar char="●"/>
              <a:defRPr sz="2800">
                <a:solidFill>
                  <a:schemeClr val="accent2"/>
                </a:solidFill>
              </a:defRPr>
            </a:lvl1pPr>
            <a:lvl2pPr marL="914400" lvl="1" indent="-406400" algn="l">
              <a:lnSpc>
                <a:spcPct val="80000"/>
              </a:lnSpc>
              <a:spcBef>
                <a:spcPts val="0"/>
              </a:spcBef>
              <a:spcAft>
                <a:spcPts val="0"/>
              </a:spcAft>
              <a:buClr>
                <a:schemeClr val="accent2"/>
              </a:buClr>
              <a:buSzPts val="2800"/>
              <a:buChar char="○"/>
              <a:defRPr sz="2800">
                <a:solidFill>
                  <a:schemeClr val="accent2"/>
                </a:solidFill>
              </a:defRPr>
            </a:lvl2pPr>
            <a:lvl3pPr marL="1371600" lvl="2" indent="-406400" algn="l">
              <a:lnSpc>
                <a:spcPct val="80000"/>
              </a:lnSpc>
              <a:spcBef>
                <a:spcPts val="0"/>
              </a:spcBef>
              <a:spcAft>
                <a:spcPts val="0"/>
              </a:spcAft>
              <a:buClr>
                <a:schemeClr val="accent2"/>
              </a:buClr>
              <a:buSzPts val="2800"/>
              <a:buChar char="■"/>
              <a:defRPr sz="2800">
                <a:solidFill>
                  <a:schemeClr val="accent2"/>
                </a:solidFill>
              </a:defRPr>
            </a:lvl3pPr>
            <a:lvl4pPr marL="1828800" lvl="3" indent="-406400" algn="l">
              <a:lnSpc>
                <a:spcPct val="80000"/>
              </a:lnSpc>
              <a:spcBef>
                <a:spcPts val="0"/>
              </a:spcBef>
              <a:spcAft>
                <a:spcPts val="0"/>
              </a:spcAft>
              <a:buClr>
                <a:schemeClr val="accent2"/>
              </a:buClr>
              <a:buSzPts val="2800"/>
              <a:buChar char="●"/>
              <a:defRPr sz="2800">
                <a:solidFill>
                  <a:schemeClr val="accent2"/>
                </a:solidFill>
              </a:defRPr>
            </a:lvl4pPr>
            <a:lvl5pPr marL="2286000" lvl="4" indent="-406400" algn="l">
              <a:lnSpc>
                <a:spcPct val="80000"/>
              </a:lnSpc>
              <a:spcBef>
                <a:spcPts val="0"/>
              </a:spcBef>
              <a:spcAft>
                <a:spcPts val="0"/>
              </a:spcAft>
              <a:buClr>
                <a:schemeClr val="accent2"/>
              </a:buClr>
              <a:buSzPts val="2800"/>
              <a:buChar char="○"/>
              <a:defRPr sz="2800">
                <a:solidFill>
                  <a:schemeClr val="accent2"/>
                </a:solidFill>
              </a:defRPr>
            </a:lvl5pPr>
            <a:lvl6pPr marL="2743200" lvl="5" indent="-406400" algn="l">
              <a:lnSpc>
                <a:spcPct val="80000"/>
              </a:lnSpc>
              <a:spcBef>
                <a:spcPts val="0"/>
              </a:spcBef>
              <a:spcAft>
                <a:spcPts val="0"/>
              </a:spcAft>
              <a:buClr>
                <a:schemeClr val="accent2"/>
              </a:buClr>
              <a:buSzPts val="2800"/>
              <a:buChar char="■"/>
              <a:defRPr sz="2800">
                <a:solidFill>
                  <a:schemeClr val="accent2"/>
                </a:solidFill>
              </a:defRPr>
            </a:lvl6pPr>
            <a:lvl7pPr marL="3200400" lvl="6" indent="-406400" algn="l">
              <a:lnSpc>
                <a:spcPct val="80000"/>
              </a:lnSpc>
              <a:spcBef>
                <a:spcPts val="0"/>
              </a:spcBef>
              <a:spcAft>
                <a:spcPts val="0"/>
              </a:spcAft>
              <a:buClr>
                <a:schemeClr val="accent2"/>
              </a:buClr>
              <a:buSzPts val="2800"/>
              <a:buChar char="●"/>
              <a:defRPr sz="2800">
                <a:solidFill>
                  <a:schemeClr val="accent2"/>
                </a:solidFill>
              </a:defRPr>
            </a:lvl7pPr>
            <a:lvl8pPr marL="3657600" lvl="7" indent="-406400" algn="l">
              <a:lnSpc>
                <a:spcPct val="80000"/>
              </a:lnSpc>
              <a:spcBef>
                <a:spcPts val="0"/>
              </a:spcBef>
              <a:spcAft>
                <a:spcPts val="0"/>
              </a:spcAft>
              <a:buClr>
                <a:schemeClr val="accent2"/>
              </a:buClr>
              <a:buSzPts val="2800"/>
              <a:buChar char="○"/>
              <a:defRPr sz="2800">
                <a:solidFill>
                  <a:schemeClr val="accent2"/>
                </a:solidFill>
              </a:defRPr>
            </a:lvl8pPr>
            <a:lvl9pPr marL="4114800" lvl="8" indent="-406400" algn="l">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62" name="Google Shape;362;p5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Revenue / Graphic">
  <p:cSld name="CUSTOM_12">
    <p:spTree>
      <p:nvGrpSpPr>
        <p:cNvPr id="1" name="Shape 363"/>
        <p:cNvGrpSpPr/>
        <p:nvPr/>
      </p:nvGrpSpPr>
      <p:grpSpPr>
        <a:xfrm>
          <a:off x="0" y="0"/>
          <a:ext cx="0" cy="0"/>
          <a:chOff x="0" y="0"/>
          <a:chExt cx="0" cy="0"/>
        </a:xfrm>
      </p:grpSpPr>
      <p:sp>
        <p:nvSpPr>
          <p:cNvPr id="364" name="Google Shape;364;p58"/>
          <p:cNvSpPr txBox="1">
            <a:spLocks noGrp="1"/>
          </p:cNvSpPr>
          <p:nvPr>
            <p:ph type="body" idx="1"/>
          </p:nvPr>
        </p:nvSpPr>
        <p:spPr>
          <a:xfrm>
            <a:off x="569725" y="3435300"/>
            <a:ext cx="2884200" cy="11853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5" name="Google Shape;365;p58"/>
          <p:cNvSpPr txBox="1">
            <a:spLocks noGrp="1"/>
          </p:cNvSpPr>
          <p:nvPr>
            <p:ph type="subTitle" idx="2"/>
          </p:nvPr>
        </p:nvSpPr>
        <p:spPr>
          <a:xfrm>
            <a:off x="466802" y="445100"/>
            <a:ext cx="2403600" cy="53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66" name="Google Shape;366;p5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endParaRPr/>
          </a:p>
        </p:txBody>
      </p:sp>
      <p:sp>
        <p:nvSpPr>
          <p:cNvPr id="52" name="Google Shape;52;p13"/>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0"/>
              </a:spcBef>
              <a:spcAft>
                <a:spcPts val="0"/>
              </a:spcAft>
              <a:buClr>
                <a:schemeClr val="dk1"/>
              </a:buClr>
              <a:buSzPts val="1500"/>
              <a:buFont typeface="Barlow Light"/>
              <a:buChar char="●"/>
              <a:defRPr sz="1500" b="0" i="0" u="none" strike="noStrike" cap="none">
                <a:solidFill>
                  <a:schemeClr val="dk1"/>
                </a:solidFill>
                <a:latin typeface="Barlow Light"/>
                <a:ea typeface="Barlow Light"/>
                <a:cs typeface="Barlow Light"/>
                <a:sym typeface="Barlow Light"/>
              </a:defRPr>
            </a:lvl1pPr>
            <a:lvl2pPr marL="914400" marR="0" lvl="1" indent="-317500" algn="l" rtl="0">
              <a:lnSpc>
                <a:spcPct val="100000"/>
              </a:lnSpc>
              <a:spcBef>
                <a:spcPts val="0"/>
              </a:spcBef>
              <a:spcAft>
                <a:spcPts val="0"/>
              </a:spcAft>
              <a:buClr>
                <a:schemeClr val="dk1"/>
              </a:buClr>
              <a:buSzPts val="1400"/>
              <a:buFont typeface="Barlow Light"/>
              <a:buChar char="○"/>
              <a:defRPr sz="1400" b="0" i="0" u="none" strike="noStrike" cap="none">
                <a:solidFill>
                  <a:schemeClr val="dk1"/>
                </a:solidFill>
                <a:latin typeface="Barlow Light"/>
                <a:ea typeface="Barlow Light"/>
                <a:cs typeface="Barlow Light"/>
                <a:sym typeface="Barlow Light"/>
              </a:defRPr>
            </a:lvl2pPr>
            <a:lvl3pPr marL="1371600" marR="0" lvl="2" indent="-311150" algn="l" rtl="0">
              <a:lnSpc>
                <a:spcPct val="100000"/>
              </a:lnSpc>
              <a:spcBef>
                <a:spcPts val="0"/>
              </a:spcBef>
              <a:spcAft>
                <a:spcPts val="0"/>
              </a:spcAft>
              <a:buClr>
                <a:schemeClr val="dk1"/>
              </a:buClr>
              <a:buSzPts val="1300"/>
              <a:buFont typeface="Barlow Light"/>
              <a:buChar char="■"/>
              <a:defRPr sz="13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298450" algn="l" rtl="0">
              <a:lnSpc>
                <a:spcPct val="100000"/>
              </a:lnSpc>
              <a:spcBef>
                <a:spcPts val="0"/>
              </a:spcBef>
              <a:spcAft>
                <a:spcPts val="0"/>
              </a:spcAft>
              <a:buClr>
                <a:schemeClr val="dk1"/>
              </a:buClr>
              <a:buSzPts val="1100"/>
              <a:buFont typeface="Barlow Light"/>
              <a:buChar char="○"/>
              <a:defRPr sz="1100" b="0" i="0" u="none" strike="noStrike" cap="none">
                <a:solidFill>
                  <a:schemeClr val="dk1"/>
                </a:solidFill>
                <a:latin typeface="Barlow Light"/>
                <a:ea typeface="Barlow Light"/>
                <a:cs typeface="Barlow Light"/>
                <a:sym typeface="Barlow Light"/>
              </a:defRPr>
            </a:lvl5pPr>
            <a:lvl6pPr marL="2743200" marR="0" lvl="5" indent="-292100" algn="l" rtl="0">
              <a:lnSpc>
                <a:spcPct val="100000"/>
              </a:lnSpc>
              <a:spcBef>
                <a:spcPts val="0"/>
              </a:spcBef>
              <a:spcAft>
                <a:spcPts val="0"/>
              </a:spcAft>
              <a:buClr>
                <a:schemeClr val="dk1"/>
              </a:buClr>
              <a:buSzPts val="1000"/>
              <a:buFont typeface="Barlow Light"/>
              <a:buChar char="■"/>
              <a:defRPr sz="1000" b="0" i="0" u="none" strike="noStrike" cap="none">
                <a:solidFill>
                  <a:schemeClr val="dk1"/>
                </a:solidFill>
                <a:latin typeface="Barlow Light"/>
                <a:ea typeface="Barlow Light"/>
                <a:cs typeface="Barlow Light"/>
                <a:sym typeface="Barlow Light"/>
              </a:defRPr>
            </a:lvl6pPr>
            <a:lvl7pPr marL="3200400" marR="0" lvl="6" indent="-285750" algn="l" rtl="0">
              <a:lnSpc>
                <a:spcPct val="100000"/>
              </a:lnSpc>
              <a:spcBef>
                <a:spcPts val="0"/>
              </a:spcBef>
              <a:spcAft>
                <a:spcPts val="0"/>
              </a:spcAft>
              <a:buClr>
                <a:schemeClr val="dk1"/>
              </a:buClr>
              <a:buSzPts val="900"/>
              <a:buFont typeface="Barlow Light"/>
              <a:buChar char="●"/>
              <a:defRPr sz="900" b="0" i="0" u="none" strike="noStrike" cap="none">
                <a:solidFill>
                  <a:schemeClr val="dk1"/>
                </a:solidFill>
                <a:latin typeface="Barlow Light"/>
                <a:ea typeface="Barlow Light"/>
                <a:cs typeface="Barlow Light"/>
                <a:sym typeface="Barlow Light"/>
              </a:defRPr>
            </a:lvl7pPr>
            <a:lvl8pPr marL="3657600" marR="0" lvl="7" indent="-279400" algn="l" rtl="0">
              <a:lnSpc>
                <a:spcPct val="100000"/>
              </a:lnSpc>
              <a:spcBef>
                <a:spcPts val="0"/>
              </a:spcBef>
              <a:spcAft>
                <a:spcPts val="0"/>
              </a:spcAft>
              <a:buClr>
                <a:schemeClr val="dk1"/>
              </a:buClr>
              <a:buSzPts val="800"/>
              <a:buFont typeface="Barlow Light"/>
              <a:buChar char="○"/>
              <a:defRPr sz="800" b="0" i="0" u="none" strike="noStrike" cap="none">
                <a:solidFill>
                  <a:schemeClr val="dk1"/>
                </a:solidFill>
                <a:latin typeface="Barlow Light"/>
                <a:ea typeface="Barlow Light"/>
                <a:cs typeface="Barlow Light"/>
                <a:sym typeface="Barlow Light"/>
              </a:defRPr>
            </a:lvl8pPr>
            <a:lvl9pPr marL="4114800" marR="0" lvl="8" indent="-273050" algn="l" rtl="0">
              <a:lnSpc>
                <a:spcPct val="100000"/>
              </a:lnSpc>
              <a:spcBef>
                <a:spcPts val="0"/>
              </a:spcBef>
              <a:spcAft>
                <a:spcPts val="0"/>
              </a:spcAft>
              <a:buClr>
                <a:schemeClr val="dk1"/>
              </a:buClr>
              <a:buSzPts val="700"/>
              <a:buFont typeface="Barlow Light"/>
              <a:buChar char="■"/>
              <a:defRPr sz="800" b="0" i="0" u="none" strike="noStrike" cap="none">
                <a:solidFill>
                  <a:schemeClr val="dk1"/>
                </a:solidFill>
                <a:latin typeface="Barlow Light"/>
                <a:ea typeface="Barlow Light"/>
                <a:cs typeface="Barlow Light"/>
                <a:sym typeface="Barlow Ligh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6.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6.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7.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71.png"/></Relationships>
</file>

<file path=ppt/slides/_rels/slide1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chakra-ui.com/docs/theming/breakpoints"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hyperlink" Target="https://necolas.github.io/normalize.cs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www.ascii-code.com/"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37.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7.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5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372" name="Google Shape;372;p5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3600" b="1">
                <a:solidFill>
                  <a:schemeClr val="lt1"/>
                </a:solidFill>
              </a:rPr>
              <a:t>Advanced Web Technologies</a:t>
            </a:r>
            <a:endParaRPr sz="2400" b="1">
              <a:solidFill>
                <a:schemeClr val="lt1"/>
              </a:solidFill>
            </a:endParaRPr>
          </a:p>
        </p:txBody>
      </p:sp>
      <p:sp>
        <p:nvSpPr>
          <p:cNvPr id="373" name="Google Shape;373;p59"/>
          <p:cNvSpPr txBox="1">
            <a:spLocks noGrp="1"/>
          </p:cNvSpPr>
          <p:nvPr>
            <p:ph type="subTitle" idx="2"/>
          </p:nvPr>
        </p:nvSpPr>
        <p:spPr>
          <a:xfrm>
            <a:off x="4915025" y="3865400"/>
            <a:ext cx="3765600" cy="934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lt1"/>
              </a:buClr>
              <a:buSzPts val="1100"/>
              <a:buNone/>
            </a:pPr>
            <a:r>
              <a:rPr lang="en">
                <a:solidFill>
                  <a:schemeClr val="lt1"/>
                </a:solidFill>
              </a:rPr>
              <a:t>Prepared by</a:t>
            </a:r>
            <a:br>
              <a:rPr lang="en">
                <a:solidFill>
                  <a:schemeClr val="lt1"/>
                </a:solidFill>
              </a:rPr>
            </a:br>
            <a:r>
              <a:rPr lang="en">
                <a:solidFill>
                  <a:schemeClr val="lt1"/>
                </a:solidFill>
              </a:rPr>
              <a:t>Vivek Thangavelu</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Design Principles</a:t>
            </a:r>
            <a:endParaRPr sz="2400" b="1">
              <a:solidFill>
                <a:schemeClr val="lt1"/>
              </a:solidFill>
            </a:endParaRPr>
          </a:p>
        </p:txBody>
      </p:sp>
      <p:sp>
        <p:nvSpPr>
          <p:cNvPr id="435" name="Google Shape;435;p68"/>
          <p:cNvSpPr txBox="1"/>
          <p:nvPr/>
        </p:nvSpPr>
        <p:spPr>
          <a:xfrm>
            <a:off x="461850" y="1278250"/>
            <a:ext cx="8220300" cy="3309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Separation of Concerns :</a:t>
            </a:r>
            <a:r>
              <a:rPr lang="en" sz="1400" b="0" i="0" u="none" strike="noStrike" cap="none">
                <a:solidFill>
                  <a:schemeClr val="lt1"/>
                </a:solidFill>
                <a:latin typeface="Hepta Slab"/>
                <a:ea typeface="Hepta Slab"/>
                <a:cs typeface="Hepta Slab"/>
                <a:sym typeface="Hepta Slab"/>
              </a:rPr>
              <a:t>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Keep UI, business logic, and data independent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Scalability :</a:t>
            </a:r>
            <a:r>
              <a:rPr lang="en" sz="1400" b="0" i="0" u="none" strike="noStrike" cap="none">
                <a:solidFill>
                  <a:schemeClr val="lt1"/>
                </a:solidFill>
                <a:latin typeface="Hepta Slab"/>
                <a:ea typeface="Hepta Slab"/>
                <a:cs typeface="Hepta Slab"/>
                <a:sym typeface="Hepta Slab"/>
              </a:rPr>
              <a:t>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Should handle growth in users &amp; data</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Security by Design :</a:t>
            </a:r>
            <a:r>
              <a:rPr lang="en" sz="1400" b="0" i="0" u="none" strike="noStrike" cap="none">
                <a:solidFill>
                  <a:schemeClr val="lt1"/>
                </a:solidFill>
                <a:latin typeface="Hepta Slab"/>
                <a:ea typeface="Hepta Slab"/>
                <a:cs typeface="Hepta Slab"/>
                <a:sym typeface="Hepta Slab"/>
              </a:rPr>
              <a:t>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Built-in authentication &amp; encryption</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Performance Optimization :</a:t>
            </a:r>
            <a:r>
              <a:rPr lang="en" sz="1400" b="0" i="0" u="none" strike="noStrike" cap="none">
                <a:solidFill>
                  <a:schemeClr val="lt1"/>
                </a:solidFill>
                <a:latin typeface="Hepta Slab"/>
                <a:ea typeface="Hepta Slab"/>
                <a:cs typeface="Hepta Slab"/>
                <a:sym typeface="Hepta Slab"/>
              </a:rPr>
              <a:t>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Minimize latency &amp; load time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Maintainability :</a:t>
            </a:r>
            <a:r>
              <a:rPr lang="en" sz="1400" b="0" i="0" u="none" strike="noStrike" cap="none">
                <a:solidFill>
                  <a:schemeClr val="lt1"/>
                </a:solidFill>
                <a:latin typeface="Hepta Slab"/>
                <a:ea typeface="Hepta Slab"/>
                <a:cs typeface="Hepta Slab"/>
                <a:sym typeface="Hepta Slab"/>
              </a:rPr>
              <a:t>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Easy to update &amp; debug</a:t>
            </a:r>
            <a:endParaRPr sz="1400" b="0" i="0" u="none" strike="noStrike" cap="none">
              <a:solidFill>
                <a:schemeClr val="lt1"/>
              </a:solidFill>
              <a:latin typeface="Hepta Slab"/>
              <a:ea typeface="Hepta Slab"/>
              <a:cs typeface="Hepta Slab"/>
              <a:sym typeface="Hepta Slab"/>
            </a:endParaRPr>
          </a:p>
        </p:txBody>
      </p:sp>
      <p:pic>
        <p:nvPicPr>
          <p:cNvPr id="436" name="Google Shape;436;p6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5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Enhanced Object Literals</a:t>
            </a:r>
            <a:endParaRPr sz="2400" b="1">
              <a:solidFill>
                <a:schemeClr val="lt1"/>
              </a:solidFill>
            </a:endParaRPr>
          </a:p>
          <a:p>
            <a:pPr marL="0" lvl="0" indent="0" algn="l" rtl="0">
              <a:lnSpc>
                <a:spcPct val="100000"/>
              </a:lnSpc>
              <a:spcBef>
                <a:spcPts val="0"/>
              </a:spcBef>
              <a:spcAft>
                <a:spcPts val="0"/>
              </a:spcAft>
              <a:buClr>
                <a:schemeClr val="lt1"/>
              </a:buClr>
              <a:buSzPts val="1100"/>
              <a:buNone/>
            </a:pPr>
            <a:endParaRPr sz="2400" b="1">
              <a:solidFill>
                <a:schemeClr val="lt1"/>
              </a:solidFill>
            </a:endParaRPr>
          </a:p>
          <a:p>
            <a:pPr marL="0" lvl="0" indent="0" algn="l" rtl="0">
              <a:lnSpc>
                <a:spcPct val="100000"/>
              </a:lnSpc>
              <a:spcBef>
                <a:spcPts val="0"/>
              </a:spcBef>
              <a:spcAft>
                <a:spcPts val="0"/>
              </a:spcAft>
              <a:buClr>
                <a:schemeClr val="lt1"/>
              </a:buClr>
              <a:buSzPts val="1100"/>
              <a:buNone/>
            </a:pPr>
            <a:r>
              <a:rPr lang="en" sz="2400" b="1">
                <a:solidFill>
                  <a:schemeClr val="lt1"/>
                </a:solidFill>
              </a:rPr>
              <a:t> </a:t>
            </a:r>
            <a:endParaRPr sz="2400" b="1">
              <a:solidFill>
                <a:schemeClr val="lt1"/>
              </a:solidFill>
            </a:endParaRPr>
          </a:p>
        </p:txBody>
      </p:sp>
      <p:sp>
        <p:nvSpPr>
          <p:cNvPr id="1259" name="Google Shape;1259;p15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60" name="Google Shape;1260;p15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61" name="Google Shape;1261;p15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62" name="Google Shape;1262;p15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Property shorthand, method definitions,computed property names</a:t>
            </a:r>
            <a:endParaRPr sz="1400" b="0" i="0" u="none" strike="noStrike" cap="none">
              <a:solidFill>
                <a:schemeClr val="lt1"/>
              </a:solidFill>
              <a:latin typeface="Hepta Slab"/>
              <a:ea typeface="Hepta Slab"/>
              <a:cs typeface="Hepta Slab"/>
              <a:sym typeface="Hepta Slab"/>
            </a:endParaRPr>
          </a:p>
        </p:txBody>
      </p:sp>
      <p:pic>
        <p:nvPicPr>
          <p:cNvPr id="1263" name="Google Shape;1263;p158"/>
          <p:cNvPicPr preferRelativeResize="0"/>
          <p:nvPr/>
        </p:nvPicPr>
        <p:blipFill rotWithShape="1">
          <a:blip r:embed="rId3">
            <a:alphaModFix/>
          </a:blip>
          <a:srcRect/>
          <a:stretch/>
        </p:blipFill>
        <p:spPr>
          <a:xfrm>
            <a:off x="461850" y="1678450"/>
            <a:ext cx="5288582" cy="3160250"/>
          </a:xfrm>
          <a:prstGeom prst="rect">
            <a:avLst/>
          </a:prstGeom>
          <a:noFill/>
          <a:ln>
            <a:noFill/>
          </a:ln>
        </p:spPr>
      </p:pic>
      <p:pic>
        <p:nvPicPr>
          <p:cNvPr id="1264" name="Google Shape;1264;p158"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Classes</a:t>
            </a:r>
            <a:endParaRPr sz="2400" b="1">
              <a:solidFill>
                <a:schemeClr val="lt1"/>
              </a:solidFill>
            </a:endParaRPr>
          </a:p>
          <a:p>
            <a:pPr marL="0" lvl="0" indent="0" algn="l" rtl="0">
              <a:lnSpc>
                <a:spcPct val="100000"/>
              </a:lnSpc>
              <a:spcBef>
                <a:spcPts val="0"/>
              </a:spcBef>
              <a:spcAft>
                <a:spcPts val="0"/>
              </a:spcAft>
              <a:buClr>
                <a:schemeClr val="lt1"/>
              </a:buClr>
              <a:buSzPts val="1100"/>
              <a:buNone/>
            </a:pPr>
            <a:endParaRPr sz="2400" b="1">
              <a:solidFill>
                <a:schemeClr val="lt1"/>
              </a:solidFill>
            </a:endParaRPr>
          </a:p>
          <a:p>
            <a:pPr marL="0" lvl="0" indent="0" algn="l" rtl="0">
              <a:lnSpc>
                <a:spcPct val="100000"/>
              </a:lnSpc>
              <a:spcBef>
                <a:spcPts val="0"/>
              </a:spcBef>
              <a:spcAft>
                <a:spcPts val="0"/>
              </a:spcAft>
              <a:buClr>
                <a:schemeClr val="lt1"/>
              </a:buClr>
              <a:buSzPts val="1100"/>
              <a:buNone/>
            </a:pPr>
            <a:r>
              <a:rPr lang="en" sz="2400" b="1">
                <a:solidFill>
                  <a:schemeClr val="lt1"/>
                </a:solidFill>
              </a:rPr>
              <a:t> </a:t>
            </a:r>
            <a:endParaRPr sz="2400" b="1">
              <a:solidFill>
                <a:schemeClr val="lt1"/>
              </a:solidFill>
            </a:endParaRPr>
          </a:p>
        </p:txBody>
      </p:sp>
      <p:sp>
        <p:nvSpPr>
          <p:cNvPr id="1270" name="Google Shape;1270;p15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71" name="Google Shape;1271;p15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72" name="Google Shape;1272;p15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73" name="Google Shape;1273;p159"/>
          <p:cNvSpPr txBox="1"/>
          <p:nvPr/>
        </p:nvSpPr>
        <p:spPr>
          <a:xfrm>
            <a:off x="461850" y="1278250"/>
            <a:ext cx="8220300" cy="830966"/>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Cleaner way to define constructor functions and methods.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Supports `extends` and `super` for inheritance.</a:t>
            </a:r>
            <a:endParaRPr sz="1400" b="0" i="0" u="none" strike="noStrike" cap="none">
              <a:solidFill>
                <a:schemeClr val="lt1"/>
              </a:solidFill>
              <a:latin typeface="Hepta Slab"/>
              <a:ea typeface="Hepta Slab"/>
              <a:cs typeface="Hepta Slab"/>
              <a:sym typeface="Hepta Slab"/>
            </a:endParaRPr>
          </a:p>
        </p:txBody>
      </p:sp>
      <p:pic>
        <p:nvPicPr>
          <p:cNvPr id="1274" name="Google Shape;1274;p159"/>
          <p:cNvPicPr preferRelativeResize="0"/>
          <p:nvPr/>
        </p:nvPicPr>
        <p:blipFill rotWithShape="1">
          <a:blip r:embed="rId3">
            <a:alphaModFix/>
          </a:blip>
          <a:srcRect/>
          <a:stretch/>
        </p:blipFill>
        <p:spPr>
          <a:xfrm>
            <a:off x="461850" y="2001550"/>
            <a:ext cx="4857545" cy="2837150"/>
          </a:xfrm>
          <a:prstGeom prst="rect">
            <a:avLst/>
          </a:prstGeom>
          <a:noFill/>
          <a:ln>
            <a:noFill/>
          </a:ln>
        </p:spPr>
      </p:pic>
      <p:pic>
        <p:nvPicPr>
          <p:cNvPr id="1275" name="Google Shape;1275;p159"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6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Modules</a:t>
            </a:r>
            <a:endParaRPr sz="2400" b="1">
              <a:solidFill>
                <a:schemeClr val="lt1"/>
              </a:solidFill>
            </a:endParaRPr>
          </a:p>
          <a:p>
            <a:pPr marL="0" lvl="0" indent="0" algn="l" rtl="0">
              <a:lnSpc>
                <a:spcPct val="100000"/>
              </a:lnSpc>
              <a:spcBef>
                <a:spcPts val="0"/>
              </a:spcBef>
              <a:spcAft>
                <a:spcPts val="0"/>
              </a:spcAft>
              <a:buClr>
                <a:schemeClr val="lt1"/>
              </a:buClr>
              <a:buSzPts val="1100"/>
              <a:buNone/>
            </a:pPr>
            <a:endParaRPr sz="2400" b="1">
              <a:solidFill>
                <a:schemeClr val="lt1"/>
              </a:solidFill>
            </a:endParaRPr>
          </a:p>
          <a:p>
            <a:pPr marL="0" lvl="0" indent="0" algn="l" rtl="0">
              <a:lnSpc>
                <a:spcPct val="100000"/>
              </a:lnSpc>
              <a:spcBef>
                <a:spcPts val="0"/>
              </a:spcBef>
              <a:spcAft>
                <a:spcPts val="0"/>
              </a:spcAft>
              <a:buClr>
                <a:schemeClr val="lt1"/>
              </a:buClr>
              <a:buSzPts val="1100"/>
              <a:buNone/>
            </a:pPr>
            <a:r>
              <a:rPr lang="en" sz="2400" b="1">
                <a:solidFill>
                  <a:schemeClr val="lt1"/>
                </a:solidFill>
              </a:rPr>
              <a:t> </a:t>
            </a:r>
            <a:endParaRPr sz="2400" b="1">
              <a:solidFill>
                <a:schemeClr val="lt1"/>
              </a:solidFill>
            </a:endParaRPr>
          </a:p>
        </p:txBody>
      </p:sp>
      <p:sp>
        <p:nvSpPr>
          <p:cNvPr id="1281" name="Google Shape;1281;p16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82" name="Google Shape;1282;p16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83" name="Google Shape;1283;p16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84" name="Google Shape;1284;p160"/>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ES6 modules provide **static** imports/exports.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In browsers, use `&lt;script type="module"&gt;`; in Node environments, use ESM support or bundlers.</a:t>
            </a:r>
            <a:endParaRPr sz="1400" b="0" i="0" u="none" strike="noStrike" cap="none">
              <a:solidFill>
                <a:schemeClr val="lt1"/>
              </a:solidFill>
              <a:latin typeface="Hepta Slab"/>
              <a:ea typeface="Hepta Slab"/>
              <a:cs typeface="Hepta Slab"/>
              <a:sym typeface="Hepta Slab"/>
            </a:endParaRPr>
          </a:p>
        </p:txBody>
      </p:sp>
      <p:pic>
        <p:nvPicPr>
          <p:cNvPr id="1285" name="Google Shape;1285;p160"/>
          <p:cNvPicPr preferRelativeResize="0"/>
          <p:nvPr/>
        </p:nvPicPr>
        <p:blipFill rotWithShape="1">
          <a:blip r:embed="rId3">
            <a:alphaModFix/>
          </a:blip>
          <a:srcRect/>
          <a:stretch/>
        </p:blipFill>
        <p:spPr>
          <a:xfrm>
            <a:off x="460325" y="2270650"/>
            <a:ext cx="6695276" cy="2513750"/>
          </a:xfrm>
          <a:prstGeom prst="rect">
            <a:avLst/>
          </a:prstGeom>
          <a:noFill/>
          <a:ln>
            <a:noFill/>
          </a:ln>
        </p:spPr>
      </p:pic>
      <p:pic>
        <p:nvPicPr>
          <p:cNvPr id="1286" name="Google Shape;1286;p160"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Google Shape;1291;p16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1292" name="Google Shape;1292;p16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2 : Topics</a:t>
            </a:r>
            <a:endParaRPr sz="2400" b="1">
              <a:solidFill>
                <a:schemeClr val="lt1"/>
              </a:solidFill>
            </a:endParaRPr>
          </a:p>
        </p:txBody>
      </p:sp>
      <p:sp>
        <p:nvSpPr>
          <p:cNvPr id="1293" name="Google Shape;1293;p161"/>
          <p:cNvSpPr txBox="1"/>
          <p:nvPr/>
        </p:nvSpPr>
        <p:spPr>
          <a:xfrm>
            <a:off x="461850" y="1278250"/>
            <a:ext cx="8220300" cy="1369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SQL Vs NoSQL</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REST API</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Node JS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Express JS Framework</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pic>
        <p:nvPicPr>
          <p:cNvPr id="1298" name="Google Shape;1298;p16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1299" name="Google Shape;1299;p16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2 : Practices</a:t>
            </a:r>
            <a:endParaRPr sz="2400" b="1">
              <a:solidFill>
                <a:schemeClr val="lt1"/>
              </a:solidFill>
            </a:endParaRPr>
          </a:p>
        </p:txBody>
      </p:sp>
      <p:sp>
        <p:nvSpPr>
          <p:cNvPr id="1300" name="Google Shape;1300;p162"/>
          <p:cNvSpPr txBox="1"/>
          <p:nvPr/>
        </p:nvSpPr>
        <p:spPr>
          <a:xfrm>
            <a:off x="461850" y="1278250"/>
            <a:ext cx="82203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Develop a Simple Client-Server application using Node JS and Express</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6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REST-API</a:t>
            </a:r>
            <a:endParaRPr sz="2400" b="1">
              <a:solidFill>
                <a:schemeClr val="lt1"/>
              </a:solidFill>
            </a:endParaRPr>
          </a:p>
        </p:txBody>
      </p:sp>
      <p:sp>
        <p:nvSpPr>
          <p:cNvPr id="1306" name="Google Shape;1306;p16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07" name="Google Shape;1307;p16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08" name="Google Shape;1308;p16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09" name="Google Shape;1309;p163"/>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 RESTful API (Representational State Transfer Application Programming Interface) is an architectural style for designing networked applications. It leverages standard HTTP methods to interact with resources, typically represented by URLs, enabling communication between different systems over the internet.</a:t>
            </a:r>
            <a:endParaRPr sz="1400" b="0" i="0" u="none" strike="noStrike" cap="none">
              <a:solidFill>
                <a:schemeClr val="lt1"/>
              </a:solidFill>
              <a:latin typeface="Hepta Slab"/>
              <a:ea typeface="Hepta Slab"/>
              <a:cs typeface="Hepta Slab"/>
              <a:sym typeface="Hepta Slab"/>
            </a:endParaRPr>
          </a:p>
        </p:txBody>
      </p:sp>
      <p:pic>
        <p:nvPicPr>
          <p:cNvPr id="1310" name="Google Shape;1310;p16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6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RESTful API Design Considerations</a:t>
            </a:r>
            <a:endParaRPr sz="2400" b="1">
              <a:solidFill>
                <a:schemeClr val="lt1"/>
              </a:solidFill>
            </a:endParaRPr>
          </a:p>
        </p:txBody>
      </p:sp>
      <p:sp>
        <p:nvSpPr>
          <p:cNvPr id="1316" name="Google Shape;1316;p16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17" name="Google Shape;1317;p16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18" name="Google Shape;1318;p16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19" name="Google Shape;1319;p164"/>
          <p:cNvSpPr txBox="1"/>
          <p:nvPr/>
        </p:nvSpPr>
        <p:spPr>
          <a:xfrm>
            <a:off x="461850" y="1278250"/>
            <a:ext cx="8220300" cy="470895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Resource-based Naming</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Use clear, intuitive, and noun-based URLs to represent resources (e.g., /users, /products/123).</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HTTP Methods</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Utilize appropriate HTTP methods for operations (GET for retrieve, POST for create, PUT for update/replace, PATCH for partial update, DELETE for remove).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Status Codes</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Use standard HTTP status codes to indicate the outcome of requests (e.g., 200 OK, 201 Created, 404 Not Found, 500 Internal Server Error).</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Data Formats</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Commonly use JSON or XML for request and response bodies.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Versioning</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Implement versioning to manage changes and ensure backward compatibility for clients.</a:t>
            </a:r>
            <a:endParaRPr sz="1400" b="0" i="0" u="none" strike="noStrike" cap="none">
              <a:solidFill>
                <a:schemeClr val="lt1"/>
              </a:solidFill>
              <a:latin typeface="Hepta Slab"/>
              <a:ea typeface="Hepta Slab"/>
              <a:cs typeface="Hepta Slab"/>
              <a:sym typeface="Hepta Slab"/>
            </a:endParaRPr>
          </a:p>
        </p:txBody>
      </p:sp>
      <p:pic>
        <p:nvPicPr>
          <p:cNvPr id="1320" name="Google Shape;1320;p16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6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RESTful API Security</a:t>
            </a:r>
            <a:endParaRPr sz="2400" b="1">
              <a:solidFill>
                <a:schemeClr val="lt1"/>
              </a:solidFill>
            </a:endParaRPr>
          </a:p>
        </p:txBody>
      </p:sp>
      <p:sp>
        <p:nvSpPr>
          <p:cNvPr id="1326" name="Google Shape;1326;p16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27" name="Google Shape;1327;p16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28" name="Google Shape;1328;p16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29" name="Google Shape;1329;p165"/>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Authentication:</a:t>
            </a:r>
            <a:r>
              <a:rPr lang="en" sz="1400" b="0" i="0" u="none" strike="noStrike" cap="none">
                <a:solidFill>
                  <a:schemeClr val="lt1"/>
                </a:solidFill>
                <a:latin typeface="Hepta Slab"/>
                <a:ea typeface="Hepta Slab"/>
                <a:cs typeface="Hepta Slab"/>
                <a:sym typeface="Hepta Slab"/>
              </a:rPr>
              <a:t> Verify the identity of clients (e.g., API keys, OAuth 2.0, JWT).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Authorization: </a:t>
            </a:r>
            <a:r>
              <a:rPr lang="en" sz="1400" b="0" i="0" u="none" strike="noStrike" cap="none">
                <a:solidFill>
                  <a:schemeClr val="lt1"/>
                </a:solidFill>
                <a:latin typeface="Hepta Slab"/>
                <a:ea typeface="Hepta Slab"/>
                <a:cs typeface="Hepta Slab"/>
                <a:sym typeface="Hepta Slab"/>
              </a:rPr>
              <a:t>Control access to resources based on user roles and permissions.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Encryption: </a:t>
            </a:r>
            <a:r>
              <a:rPr lang="en" sz="1400" b="0" i="0" u="none" strike="noStrike" cap="none">
                <a:solidFill>
                  <a:schemeClr val="lt1"/>
                </a:solidFill>
                <a:latin typeface="Hepta Slab"/>
                <a:ea typeface="Hepta Slab"/>
                <a:cs typeface="Hepta Slab"/>
                <a:sym typeface="Hepta Slab"/>
              </a:rPr>
              <a:t>Use HTTPS/TLS to encrypt data in transit, preventing eavesdropping and tampering. </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Input Validation and Sanitization: </a:t>
            </a:r>
            <a:r>
              <a:rPr lang="en" sz="1400" b="0" i="0" u="none" strike="noStrike" cap="none">
                <a:solidFill>
                  <a:schemeClr val="lt1"/>
                </a:solidFill>
                <a:latin typeface="Hepta Slab"/>
                <a:ea typeface="Hepta Slab"/>
                <a:cs typeface="Hepta Slab"/>
                <a:sym typeface="Hepta Slab"/>
              </a:rPr>
              <a:t>Prevent injection attacks and data manipulation by validating and sanitizing all input.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Rate Limiting: </a:t>
            </a:r>
            <a:r>
              <a:rPr lang="en" sz="1400" b="0" i="0" u="none" strike="noStrike" cap="none">
                <a:solidFill>
                  <a:schemeClr val="lt1"/>
                </a:solidFill>
                <a:latin typeface="Hepta Slab"/>
                <a:ea typeface="Hepta Slab"/>
                <a:cs typeface="Hepta Slab"/>
                <a:sym typeface="Hepta Slab"/>
              </a:rPr>
              <a:t>Protect against abuse, misuse, and denial-of-service attacks by limiting the number of requests a client can make within a given timeframe.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Logging and Monitoring: </a:t>
            </a:r>
            <a:r>
              <a:rPr lang="en" sz="1400" b="0" i="0" u="none" strike="noStrike" cap="none">
                <a:solidFill>
                  <a:schemeClr val="lt1"/>
                </a:solidFill>
                <a:latin typeface="Hepta Slab"/>
                <a:ea typeface="Hepta Slab"/>
                <a:cs typeface="Hepta Slab"/>
                <a:sym typeface="Hepta Slab"/>
              </a:rPr>
              <a:t>Track API usage and detect suspicious activities for security auditing and incident response.</a:t>
            </a:r>
            <a:endParaRPr sz="1400" b="0" i="0" u="none" strike="noStrike" cap="none">
              <a:solidFill>
                <a:schemeClr val="lt1"/>
              </a:solidFill>
              <a:latin typeface="Hepta Slab"/>
              <a:ea typeface="Hepta Slab"/>
              <a:cs typeface="Hepta Slab"/>
              <a:sym typeface="Hepta Slab"/>
            </a:endParaRPr>
          </a:p>
        </p:txBody>
      </p:sp>
      <p:pic>
        <p:nvPicPr>
          <p:cNvPr id="1330" name="Google Shape;1330;p16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a:t>
            </a:r>
            <a:endParaRPr sz="2400" b="1">
              <a:solidFill>
                <a:schemeClr val="lt1"/>
              </a:solidFill>
            </a:endParaRPr>
          </a:p>
        </p:txBody>
      </p:sp>
      <p:sp>
        <p:nvSpPr>
          <p:cNvPr id="1336" name="Google Shape;1336;p16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37" name="Google Shape;1337;p16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38" name="Google Shape;1338;p16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39" name="Google Shape;1339;p166"/>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Node.js is an open-source, cross-platform JavaScript runtime environment that allows developers to execute JavaScript code outside of a web browser. Traditionally, JavaScript was confined to client-side web development within browsers. Node.js, built on Google Chrome's V8 JavaScript engine, extended JavaScript's capabilities to server-side and general-purpose programming.</a:t>
            </a:r>
            <a:endParaRPr sz="1400" b="0" i="0" u="none" strike="noStrike" cap="none">
              <a:solidFill>
                <a:schemeClr val="lt1"/>
              </a:solidFill>
              <a:latin typeface="Hepta Slab"/>
              <a:ea typeface="Hepta Slab"/>
              <a:cs typeface="Hepta Slab"/>
              <a:sym typeface="Hepta Slab"/>
            </a:endParaRPr>
          </a:p>
        </p:txBody>
      </p:sp>
      <p:pic>
        <p:nvPicPr>
          <p:cNvPr id="1340" name="Google Shape;1340;p16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6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 Key characteristics</a:t>
            </a:r>
            <a:endParaRPr sz="2400" b="1">
              <a:solidFill>
                <a:schemeClr val="lt1"/>
              </a:solidFill>
            </a:endParaRPr>
          </a:p>
        </p:txBody>
      </p:sp>
      <p:sp>
        <p:nvSpPr>
          <p:cNvPr id="1346" name="Google Shape;1346;p16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47" name="Google Shape;1347;p16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48" name="Google Shape;1348;p16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49" name="Google Shape;1349;p167"/>
          <p:cNvSpPr txBox="1"/>
          <p:nvPr/>
        </p:nvSpPr>
        <p:spPr>
          <a:xfrm>
            <a:off x="461850" y="1278250"/>
            <a:ext cx="8220300" cy="3093124"/>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JavaScript Runtime: Node.js provides the environment to run JavaScript code directly on a computer or server, enabling server-side development, command-line tools, and more.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Event-Driven, Non-Blocking I/O: Node.js utilizes an event-driven, non-blocking input/output (I/O) model. This means that operations like reading from a file or making a network request do not block the execution of other code. Instead, Node.js uses an event loop to handle multiple tasks concurrently, making it efficient for handling high volumes of concurrent connections and real-time applications.</a:t>
            </a:r>
            <a:endParaRPr sz="1400" b="0" i="0" u="none" strike="noStrike" cap="none">
              <a:solidFill>
                <a:schemeClr val="lt1"/>
              </a:solidFill>
              <a:latin typeface="Hepta Slab"/>
              <a:ea typeface="Hepta Slab"/>
              <a:cs typeface="Hepta Slab"/>
              <a:sym typeface="Hepta Slab"/>
            </a:endParaRPr>
          </a:p>
        </p:txBody>
      </p:sp>
      <p:pic>
        <p:nvPicPr>
          <p:cNvPr id="1350" name="Google Shape;1350;p16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Client–Server Model</a:t>
            </a:r>
            <a:endParaRPr sz="2400" b="1">
              <a:solidFill>
                <a:schemeClr val="lt1"/>
              </a:solidFill>
            </a:endParaRPr>
          </a:p>
        </p:txBody>
      </p:sp>
      <p:sp>
        <p:nvSpPr>
          <p:cNvPr id="442" name="Google Shape;442;p69"/>
          <p:cNvSpPr txBox="1"/>
          <p:nvPr/>
        </p:nvSpPr>
        <p:spPr>
          <a:xfrm>
            <a:off x="461850" y="1278250"/>
            <a:ext cx="82203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How It Works:</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Client: Web browser/mobile app sending requests</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Server: Processes request, sends response</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Communication via HTTP/HTTPS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Flow:</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User requests a page</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Server processes it</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Sends back HTML/CSS/JS</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Browser renders the page</a:t>
            </a:r>
            <a:endParaRPr sz="1400" b="0" i="0" u="none" strike="noStrike" cap="none">
              <a:solidFill>
                <a:schemeClr val="lt1"/>
              </a:solidFill>
              <a:latin typeface="Hepta Slab"/>
              <a:ea typeface="Hepta Slab"/>
              <a:cs typeface="Hepta Slab"/>
              <a:sym typeface="Hepta Slab"/>
            </a:endParaRPr>
          </a:p>
        </p:txBody>
      </p:sp>
      <p:pic>
        <p:nvPicPr>
          <p:cNvPr id="443" name="Google Shape;443;p6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16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 Key characteristics …cont</a:t>
            </a:r>
            <a:endParaRPr sz="2400" b="1">
              <a:solidFill>
                <a:schemeClr val="lt1"/>
              </a:solidFill>
            </a:endParaRPr>
          </a:p>
        </p:txBody>
      </p:sp>
      <p:sp>
        <p:nvSpPr>
          <p:cNvPr id="1356" name="Google Shape;1356;p16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57" name="Google Shape;1357;p16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58" name="Google Shape;1358;p16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59" name="Google Shape;1359;p168"/>
          <p:cNvSpPr txBox="1"/>
          <p:nvPr/>
        </p:nvSpPr>
        <p:spPr>
          <a:xfrm>
            <a:off x="461850" y="1278250"/>
            <a:ext cx="8220300" cy="3093124"/>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Scalability: The non-blocking nature and event loop contribute to Node.js's ability to build scalable network applications that can handle many concurrent users or requests efficiently.</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Server-Side Capabilities: It provides functionalities for building web servers, creating REST APIs, interacting with databases, handling file system operations, and other common server-side tasks.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npm (Node Package Manager): Node.js comes with npm, a vast ecosystem of open-source libraries and packages that developers can easily integrate into their projects, accelerating development.</a:t>
            </a:r>
            <a:endParaRPr sz="1400" b="0" i="0" u="none" strike="noStrike" cap="none">
              <a:solidFill>
                <a:schemeClr val="lt1"/>
              </a:solidFill>
              <a:latin typeface="Hepta Slab"/>
              <a:ea typeface="Hepta Slab"/>
              <a:cs typeface="Hepta Slab"/>
              <a:sym typeface="Hepta Slab"/>
            </a:endParaRPr>
          </a:p>
        </p:txBody>
      </p:sp>
      <p:pic>
        <p:nvPicPr>
          <p:cNvPr id="1360" name="Google Shape;1360;p16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6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 Server Creation</a:t>
            </a:r>
            <a:endParaRPr sz="2400" b="1">
              <a:solidFill>
                <a:schemeClr val="lt1"/>
              </a:solidFill>
            </a:endParaRPr>
          </a:p>
        </p:txBody>
      </p:sp>
      <p:sp>
        <p:nvSpPr>
          <p:cNvPr id="1366" name="Google Shape;1366;p16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67" name="Google Shape;1367;p16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68" name="Google Shape;1368;p16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69" name="Google Shape;1369;p169"/>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Create Server File: Create a JavaScript file (e.g., server.js) in your project directory.</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Write Server Code: Use the http module to create and listen for requests</a:t>
            </a:r>
            <a:endParaRPr sz="1400" b="0" i="0" u="none" strike="noStrike" cap="none">
              <a:solidFill>
                <a:schemeClr val="lt1"/>
              </a:solidFill>
              <a:latin typeface="Hepta Slab"/>
              <a:ea typeface="Hepta Slab"/>
              <a:cs typeface="Hepta Slab"/>
              <a:sym typeface="Hepta Slab"/>
            </a:endParaRPr>
          </a:p>
        </p:txBody>
      </p:sp>
      <p:pic>
        <p:nvPicPr>
          <p:cNvPr id="1370" name="Google Shape;1370;p169"/>
          <p:cNvPicPr preferRelativeResize="0"/>
          <p:nvPr/>
        </p:nvPicPr>
        <p:blipFill rotWithShape="1">
          <a:blip r:embed="rId3">
            <a:alphaModFix/>
          </a:blip>
          <a:srcRect/>
          <a:stretch/>
        </p:blipFill>
        <p:spPr>
          <a:xfrm>
            <a:off x="461850" y="2001550"/>
            <a:ext cx="4279474" cy="2693595"/>
          </a:xfrm>
          <a:prstGeom prst="rect">
            <a:avLst/>
          </a:prstGeom>
          <a:noFill/>
          <a:ln>
            <a:noFill/>
          </a:ln>
        </p:spPr>
      </p:pic>
      <p:sp>
        <p:nvSpPr>
          <p:cNvPr id="1371" name="Google Shape;1371;p169"/>
          <p:cNvSpPr txBox="1"/>
          <p:nvPr/>
        </p:nvSpPr>
        <p:spPr>
          <a:xfrm>
            <a:off x="4741325" y="1907500"/>
            <a:ext cx="4634100" cy="373945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http.createServer(): Creates an HTTP server instance.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callback function handles incoming requests (req) and prepares responses (res).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res.writeHead(): Sets the HTTP status code and response headers.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res.end(): Sends the response body and signals the end of the response.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server.listen(): Starts the server and makes it listen for incoming connections on the specified port and host.</a:t>
            </a:r>
            <a:endParaRPr sz="1400" b="0" i="0" u="none" strike="noStrike" cap="none">
              <a:solidFill>
                <a:schemeClr val="lt1"/>
              </a:solidFill>
              <a:latin typeface="Hepta Slab"/>
              <a:ea typeface="Hepta Slab"/>
              <a:cs typeface="Hepta Slab"/>
              <a:sym typeface="Hepta Slab"/>
            </a:endParaRPr>
          </a:p>
        </p:txBody>
      </p:sp>
      <p:pic>
        <p:nvPicPr>
          <p:cNvPr id="1372" name="Google Shape;1372;p169"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17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 req (Request Object)</a:t>
            </a:r>
            <a:endParaRPr sz="2400" b="1">
              <a:solidFill>
                <a:schemeClr val="lt1"/>
              </a:solidFill>
            </a:endParaRPr>
          </a:p>
        </p:txBody>
      </p:sp>
      <p:sp>
        <p:nvSpPr>
          <p:cNvPr id="1378" name="Google Shape;1378;p17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79" name="Google Shape;1379;p17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80" name="Google Shape;1380;p17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81" name="Google Shape;1381;p170"/>
          <p:cNvSpPr txBox="1"/>
          <p:nvPr/>
        </p:nvSpPr>
        <p:spPr>
          <a:xfrm>
            <a:off x="461850" y="1278250"/>
            <a:ext cx="8220300" cy="470895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req object represents the incoming HTTP request received by the server from a client. It encapsulates all information related to the request, including:</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Request parameters: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Data extracted from the URL path (e.g., /users/:id).</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Query strings: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Key-value pairs appended to the URL after a question mark (e.g., /search?query=nodejs).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Request body: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Data sent by the client, often in JSON or form-encoded format, for methods like POST or PUT.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Headers: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HTTP headers providing metadata about the request (e.g., Content-Type, Authorization).</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lt1"/>
              </a:solidFill>
              <a:latin typeface="Hepta Slab"/>
              <a:ea typeface="Hepta Slab"/>
              <a:cs typeface="Hepta Slab"/>
              <a:sym typeface="Hepta Slab"/>
            </a:endParaRPr>
          </a:p>
        </p:txBody>
      </p:sp>
      <p:pic>
        <p:nvPicPr>
          <p:cNvPr id="1382" name="Google Shape;1382;p17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7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 res (Response Object)</a:t>
            </a:r>
            <a:endParaRPr sz="2400" b="1">
              <a:solidFill>
                <a:schemeClr val="lt1"/>
              </a:solidFill>
            </a:endParaRPr>
          </a:p>
        </p:txBody>
      </p:sp>
      <p:sp>
        <p:nvSpPr>
          <p:cNvPr id="1388" name="Google Shape;1388;p17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89" name="Google Shape;1389;p17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90" name="Google Shape;1390;p17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91" name="Google Shape;1391;p171"/>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The res object represents the HTTP response that the server will send back to the client. It provides methods to control various aspects of the response, such as: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Sending data: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Methods like res.send(), res.json(), or res.render() to send content back to the client.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Setting HTTP status codes: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Using res.status() to indicate the outcome of the request (e.g., 200 OK, 404 Not Found).</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Setting headers: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Using res.set() to add or modify response headers</a:t>
            </a:r>
            <a:endParaRPr sz="1400" b="0" i="0" u="none" strike="noStrike" cap="none">
              <a:solidFill>
                <a:schemeClr val="lt1"/>
              </a:solidFill>
              <a:latin typeface="Hepta Slab"/>
              <a:ea typeface="Hepta Slab"/>
              <a:cs typeface="Hepta Slab"/>
              <a:sym typeface="Hepta Slab"/>
            </a:endParaRPr>
          </a:p>
        </p:txBody>
      </p:sp>
      <p:pic>
        <p:nvPicPr>
          <p:cNvPr id="1392" name="Google Shape;1392;p17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7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 HTTP Status Codes</a:t>
            </a:r>
            <a:endParaRPr sz="2400" b="1">
              <a:solidFill>
                <a:schemeClr val="lt1"/>
              </a:solidFill>
            </a:endParaRPr>
          </a:p>
        </p:txBody>
      </p:sp>
      <p:sp>
        <p:nvSpPr>
          <p:cNvPr id="1398" name="Google Shape;1398;p17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399" name="Google Shape;1399;p17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00" name="Google Shape;1400;p17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01" name="Google Shape;1401;p172"/>
          <p:cNvSpPr txBox="1"/>
          <p:nvPr/>
        </p:nvSpPr>
        <p:spPr>
          <a:xfrm>
            <a:off x="461850" y="1278250"/>
            <a:ext cx="8220300" cy="373945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HTTP status codes are three-digit numbers sent by the server in the response to indicate the status of the request. They are categorized into five classes: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1xx Informational: Request received, continuing process.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2xx Success: The action was successfully received, understood, and accepted (e.g., 200 OK, 201 Created).</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3xx Redirection: Further action needs to be taken to complete the request (e.g., 301 Moved Permanently). </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4xx Client Error: The request contains bad syntax or cannot be fulfilled (e.g., 400 Bad Request, 404 Not Found, 401 Unauthorized).</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5xx Server Error: The server failed to fulfill an apparently valid request (e.g., 500 Internal Server Error).</a:t>
            </a:r>
            <a:endParaRPr sz="1400" b="0" i="0" u="none" strike="noStrike" cap="none">
              <a:solidFill>
                <a:schemeClr val="lt1"/>
              </a:solidFill>
              <a:latin typeface="Hepta Slab"/>
              <a:ea typeface="Hepta Slab"/>
              <a:cs typeface="Hepta Slab"/>
              <a:sym typeface="Hepta Slab"/>
            </a:endParaRPr>
          </a:p>
        </p:txBody>
      </p:sp>
      <p:pic>
        <p:nvPicPr>
          <p:cNvPr id="1402" name="Google Shape;1402;p17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7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 HTTP Methods</a:t>
            </a:r>
            <a:endParaRPr sz="2400" b="1">
              <a:solidFill>
                <a:schemeClr val="lt1"/>
              </a:solidFill>
            </a:endParaRPr>
          </a:p>
        </p:txBody>
      </p:sp>
      <p:sp>
        <p:nvSpPr>
          <p:cNvPr id="1408" name="Google Shape;1408;p17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09" name="Google Shape;1409;p17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10" name="Google Shape;1410;p17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11" name="Google Shape;1411;p173"/>
          <p:cNvSpPr txBox="1"/>
          <p:nvPr/>
        </p:nvSpPr>
        <p:spPr>
          <a:xfrm>
            <a:off x="461850" y="1278250"/>
            <a:ext cx="8220300" cy="244679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HTTP methods define the type of action a client wants to perform on a resource. The most common methods include: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GET: Retrieves data from the server.</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POST: Submits new data to the server, typically for creation.</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PUT: Updates existing data on the server, replacing the entire resource.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PATCH: Partially updates existing data on the server.</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DELETE: Removes a resource from the server.</a:t>
            </a:r>
            <a:endParaRPr sz="1400" b="0" i="0" u="none" strike="noStrike" cap="none">
              <a:solidFill>
                <a:schemeClr val="lt1"/>
              </a:solidFill>
              <a:latin typeface="Hepta Slab"/>
              <a:ea typeface="Hepta Slab"/>
              <a:cs typeface="Hepta Slab"/>
              <a:sym typeface="Hepta Slab"/>
            </a:endParaRPr>
          </a:p>
        </p:txBody>
      </p:sp>
      <p:pic>
        <p:nvPicPr>
          <p:cNvPr id="1412" name="Google Shape;1412;p17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17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 Routing</a:t>
            </a:r>
            <a:endParaRPr sz="2400" b="1">
              <a:solidFill>
                <a:schemeClr val="lt1"/>
              </a:solidFill>
            </a:endParaRPr>
          </a:p>
        </p:txBody>
      </p:sp>
      <p:sp>
        <p:nvSpPr>
          <p:cNvPr id="1418" name="Google Shape;1418;p17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19" name="Google Shape;1419;p17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20" name="Google Shape;1420;p17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21" name="Google Shape;1421;p174"/>
          <p:cNvSpPr txBox="1"/>
          <p:nvPr/>
        </p:nvSpPr>
        <p:spPr>
          <a:xfrm>
            <a:off x="461850" y="1278250"/>
            <a:ext cx="82203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Routing determines how an application handles incoming HTTP requests based on the request's URL (path) and HTTP method (e.g., GET, POST, PUT, DELETE).</a:t>
            </a:r>
            <a:endParaRPr sz="1400" b="0" i="0" u="none" strike="noStrike" cap="none">
              <a:solidFill>
                <a:schemeClr val="lt1"/>
              </a:solidFill>
              <a:latin typeface="Hepta Slab"/>
              <a:ea typeface="Hepta Slab"/>
              <a:cs typeface="Hepta Slab"/>
              <a:sym typeface="Hepta Slab"/>
            </a:endParaRPr>
          </a:p>
        </p:txBody>
      </p:sp>
      <p:pic>
        <p:nvPicPr>
          <p:cNvPr id="1422" name="Google Shape;1422;p174"/>
          <p:cNvPicPr preferRelativeResize="0"/>
          <p:nvPr/>
        </p:nvPicPr>
        <p:blipFill rotWithShape="1">
          <a:blip r:embed="rId3">
            <a:alphaModFix/>
          </a:blip>
          <a:srcRect/>
          <a:stretch/>
        </p:blipFill>
        <p:spPr>
          <a:xfrm>
            <a:off x="460325" y="2001550"/>
            <a:ext cx="3924485" cy="2837151"/>
          </a:xfrm>
          <a:prstGeom prst="rect">
            <a:avLst/>
          </a:prstGeom>
          <a:noFill/>
          <a:ln>
            <a:noFill/>
          </a:ln>
        </p:spPr>
      </p:pic>
      <p:pic>
        <p:nvPicPr>
          <p:cNvPr id="1423" name="Google Shape;1423;p174"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7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Node.js : Redirection Requests</a:t>
            </a:r>
            <a:endParaRPr sz="2400" b="1">
              <a:solidFill>
                <a:schemeClr val="lt1"/>
              </a:solidFill>
            </a:endParaRPr>
          </a:p>
        </p:txBody>
      </p:sp>
      <p:sp>
        <p:nvSpPr>
          <p:cNvPr id="1429" name="Google Shape;1429;p17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30" name="Google Shape;1430;p17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31" name="Google Shape;1431;p17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32" name="Google Shape;1432;p175"/>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Redirection involves sending a client to a different URL than the one originally requested. This is achieved by setting the Location header in the HTTP response and sending an appropriate HTTP status code. Core HTTP Module Redirection.</a:t>
            </a:r>
            <a:endParaRPr sz="1400" b="0" i="0" u="none" strike="noStrike" cap="none">
              <a:solidFill>
                <a:schemeClr val="lt1"/>
              </a:solidFill>
              <a:latin typeface="Hepta Slab"/>
              <a:ea typeface="Hepta Slab"/>
              <a:cs typeface="Hepta Slab"/>
              <a:sym typeface="Hepta Slab"/>
            </a:endParaRPr>
          </a:p>
        </p:txBody>
      </p:sp>
      <p:pic>
        <p:nvPicPr>
          <p:cNvPr id="1433" name="Google Shape;1433;p175"/>
          <p:cNvPicPr preferRelativeResize="0"/>
          <p:nvPr/>
        </p:nvPicPr>
        <p:blipFill rotWithShape="1">
          <a:blip r:embed="rId3">
            <a:alphaModFix/>
          </a:blip>
          <a:srcRect/>
          <a:stretch/>
        </p:blipFill>
        <p:spPr>
          <a:xfrm>
            <a:off x="460325" y="2324950"/>
            <a:ext cx="4497953" cy="2513750"/>
          </a:xfrm>
          <a:prstGeom prst="rect">
            <a:avLst/>
          </a:prstGeom>
          <a:noFill/>
          <a:ln>
            <a:noFill/>
          </a:ln>
        </p:spPr>
      </p:pic>
      <p:pic>
        <p:nvPicPr>
          <p:cNvPr id="1434" name="Google Shape;1434;p175"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7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Express.js</a:t>
            </a:r>
            <a:endParaRPr sz="2400" b="1">
              <a:solidFill>
                <a:schemeClr val="lt1"/>
              </a:solidFill>
            </a:endParaRPr>
          </a:p>
        </p:txBody>
      </p:sp>
      <p:sp>
        <p:nvSpPr>
          <p:cNvPr id="1440" name="Google Shape;1440;p17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41" name="Google Shape;1441;p17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42" name="Google Shape;1442;p17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43" name="Google Shape;1443;p176"/>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Express.js is a minimalist and flexible Node.js web application framework designed to simplify the development of web applications and APIs. It provides a robust set of features for handling HTTP requests, routing, middleware, and more, making backend development with JavaScript more efficient and organized.</a:t>
            </a:r>
            <a:endParaRPr sz="1400" b="0" i="0" u="none" strike="noStrike" cap="none">
              <a:solidFill>
                <a:schemeClr val="lt1"/>
              </a:solidFill>
              <a:latin typeface="Hepta Slab"/>
              <a:ea typeface="Hepta Slab"/>
              <a:cs typeface="Hepta Slab"/>
              <a:sym typeface="Hepta Slab"/>
            </a:endParaRPr>
          </a:p>
        </p:txBody>
      </p:sp>
      <p:pic>
        <p:nvPicPr>
          <p:cNvPr id="1444" name="Google Shape;1444;p17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17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Express.js</a:t>
            </a:r>
            <a:endParaRPr sz="2400" b="1">
              <a:solidFill>
                <a:schemeClr val="lt1"/>
              </a:solidFill>
            </a:endParaRPr>
          </a:p>
        </p:txBody>
      </p:sp>
      <p:sp>
        <p:nvSpPr>
          <p:cNvPr id="1450" name="Google Shape;1450;p17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51" name="Google Shape;1451;p17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52" name="Google Shape;1452;p17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53" name="Google Shape;1453;p177"/>
          <p:cNvSpPr txBox="1"/>
          <p:nvPr/>
        </p:nvSpPr>
        <p:spPr>
          <a:xfrm>
            <a:off x="461850" y="1278250"/>
            <a:ext cx="8220300" cy="470895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Framework for Node.js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Routing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Middleware: Middleware functions are functions that have access to the request object, the response object, and the next middleware function in the application's request-response cycle. They can perform various tasks like logging, authentication, data parsing, and error handling.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HTTP Utilities: It provides helpful utilities for managing HTTP requests and responses, such as handling redirects, setting headers, and working with cookies and sessions.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Templating Engine Support: Express can be integrated with various templating engines (e.g., EJS, Pug, Handlebars) to dynamically generate HTML responses by inserting data into templates.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Scalability: Its lightweight nature and modular design contribute to building scalable web applications and APIs.</a:t>
            </a:r>
            <a:endParaRPr sz="1400" b="0" i="0" u="none" strike="noStrike" cap="none">
              <a:solidFill>
                <a:schemeClr val="lt1"/>
              </a:solidFill>
              <a:latin typeface="Hepta Slab"/>
              <a:ea typeface="Hepta Slab"/>
              <a:cs typeface="Hepta Slab"/>
              <a:sym typeface="Hepta Slab"/>
            </a:endParaRPr>
          </a:p>
        </p:txBody>
      </p:sp>
      <p:pic>
        <p:nvPicPr>
          <p:cNvPr id="1454" name="Google Shape;1454;p17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HTTP Protocol (HyperText Transfer Protocol)</a:t>
            </a:r>
            <a:endParaRPr sz="2400" b="1">
              <a:solidFill>
                <a:schemeClr val="lt1"/>
              </a:solidFill>
            </a:endParaRPr>
          </a:p>
        </p:txBody>
      </p:sp>
      <p:sp>
        <p:nvSpPr>
          <p:cNvPr id="449" name="Google Shape;449;p70"/>
          <p:cNvSpPr txBox="1"/>
          <p:nvPr/>
        </p:nvSpPr>
        <p:spPr>
          <a:xfrm>
            <a:off x="461850" y="1278250"/>
            <a:ext cx="82203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HTTP Methods:</a:t>
            </a:r>
            <a:endParaRPr sz="1400" b="1" i="0" u="none" strike="noStrike" cap="none">
              <a:solidFill>
                <a:schemeClr val="lt1"/>
              </a:solidFill>
              <a:latin typeface="Hepta Slab"/>
              <a:ea typeface="Hepta Slab"/>
              <a:cs typeface="Hepta Slab"/>
              <a:sym typeface="Hepta Slab"/>
            </a:endParaRPr>
          </a:p>
          <a:p>
            <a:pPr marL="45720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GET – Fetch data</a:t>
            </a:r>
            <a:endParaRPr sz="1400" b="0" i="0" u="none" strike="noStrike" cap="none">
              <a:solidFill>
                <a:schemeClr val="lt1"/>
              </a:solidFill>
              <a:latin typeface="Hepta Slab"/>
              <a:ea typeface="Hepta Slab"/>
              <a:cs typeface="Hepta Slab"/>
              <a:sym typeface="Hepta Slab"/>
            </a:endParaRPr>
          </a:p>
          <a:p>
            <a:pPr marL="45720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POST – Submit data</a:t>
            </a:r>
            <a:endParaRPr sz="1400" b="0" i="0" u="none" strike="noStrike" cap="none">
              <a:solidFill>
                <a:schemeClr val="lt1"/>
              </a:solidFill>
              <a:latin typeface="Hepta Slab"/>
              <a:ea typeface="Hepta Slab"/>
              <a:cs typeface="Hepta Slab"/>
              <a:sym typeface="Hepta Slab"/>
            </a:endParaRPr>
          </a:p>
          <a:p>
            <a:pPr marL="45720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PUT – Update data</a:t>
            </a:r>
            <a:endParaRPr sz="1400" b="0" i="0" u="none" strike="noStrike" cap="none">
              <a:solidFill>
                <a:schemeClr val="lt1"/>
              </a:solidFill>
              <a:latin typeface="Hepta Slab"/>
              <a:ea typeface="Hepta Slab"/>
              <a:cs typeface="Hepta Slab"/>
              <a:sym typeface="Hepta Slab"/>
            </a:endParaRPr>
          </a:p>
          <a:p>
            <a:pPr marL="45720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DELETE – Remove data</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Status Codes:</a:t>
            </a:r>
            <a:endParaRPr sz="1400" b="0" i="0" u="none" strike="noStrike" cap="none">
              <a:solidFill>
                <a:schemeClr val="lt1"/>
              </a:solidFill>
              <a:latin typeface="Hepta Slab"/>
              <a:ea typeface="Hepta Slab"/>
              <a:cs typeface="Hepta Slab"/>
              <a:sym typeface="Hepta Slab"/>
            </a:endParaRPr>
          </a:p>
          <a:p>
            <a:pPr marL="45720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200 OK</a:t>
            </a:r>
            <a:endParaRPr sz="1400" b="0" i="0" u="none" strike="noStrike" cap="none">
              <a:solidFill>
                <a:schemeClr val="lt1"/>
              </a:solidFill>
              <a:latin typeface="Hepta Slab"/>
              <a:ea typeface="Hepta Slab"/>
              <a:cs typeface="Hepta Slab"/>
              <a:sym typeface="Hepta Slab"/>
            </a:endParaRPr>
          </a:p>
          <a:p>
            <a:pPr marL="45720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404 Not Found</a:t>
            </a:r>
            <a:endParaRPr sz="1400" b="0" i="0" u="none" strike="noStrike" cap="none">
              <a:solidFill>
                <a:schemeClr val="lt1"/>
              </a:solidFill>
              <a:latin typeface="Hepta Slab"/>
              <a:ea typeface="Hepta Slab"/>
              <a:cs typeface="Hepta Slab"/>
              <a:sym typeface="Hepta Slab"/>
            </a:endParaRPr>
          </a:p>
          <a:p>
            <a:pPr marL="45720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500 Server Error</a:t>
            </a:r>
            <a:endParaRPr sz="1400" b="0" i="0" u="none" strike="noStrike" cap="none">
              <a:solidFill>
                <a:schemeClr val="lt1"/>
              </a:solidFill>
              <a:latin typeface="Hepta Slab"/>
              <a:ea typeface="Hepta Slab"/>
              <a:cs typeface="Hepta Slab"/>
              <a:sym typeface="Hepta Slab"/>
            </a:endParaRPr>
          </a:p>
        </p:txBody>
      </p:sp>
      <p:pic>
        <p:nvPicPr>
          <p:cNvPr id="450" name="Google Shape;450;p7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7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Express.js - Key Concepts</a:t>
            </a:r>
            <a:endParaRPr sz="2400" b="1">
              <a:solidFill>
                <a:schemeClr val="lt1"/>
              </a:solidFill>
            </a:endParaRPr>
          </a:p>
        </p:txBody>
      </p:sp>
      <p:sp>
        <p:nvSpPr>
          <p:cNvPr id="1460" name="Google Shape;1460;p17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61" name="Google Shape;1461;p17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62" name="Google Shape;1462;p17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63" name="Google Shape;1463;p178"/>
          <p:cNvSpPr txBox="1"/>
          <p:nvPr/>
        </p:nvSpPr>
        <p:spPr>
          <a:xfrm>
            <a:off x="461850" y="1278250"/>
            <a:ext cx="8220300" cy="4385786"/>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Routing:</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Defines how an application responds to client requests to specific endpoints, using methods like app.get(), app.post(), app.put(), and app.delete().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Middleware:</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Functions that have access to the request object (req), the response object (res), and the next middleware function in the application's request-response cycle. Middleware can perform tasks like logging, authentication, and parsing request bodies.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Template Engines:</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Supports various template engines (e.g., Pug, EJS, Handlebars) for rendering dynamic HTML content.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Static File Serving:</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Easily serves static assets like HTML, CSS, JavaScript files, and images.</a:t>
            </a:r>
            <a:endParaRPr sz="1400" b="0" i="0" u="none" strike="noStrike" cap="none">
              <a:solidFill>
                <a:schemeClr val="lt1"/>
              </a:solidFill>
              <a:latin typeface="Hepta Slab"/>
              <a:ea typeface="Hepta Slab"/>
              <a:cs typeface="Hepta Slab"/>
              <a:sym typeface="Hepta Slab"/>
            </a:endParaRPr>
          </a:p>
        </p:txBody>
      </p:sp>
      <p:pic>
        <p:nvPicPr>
          <p:cNvPr id="1464" name="Google Shape;1464;p17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7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Express.js - Code</a:t>
            </a:r>
            <a:endParaRPr sz="2400" b="1">
              <a:solidFill>
                <a:schemeClr val="lt1"/>
              </a:solidFill>
            </a:endParaRPr>
          </a:p>
        </p:txBody>
      </p:sp>
      <p:sp>
        <p:nvSpPr>
          <p:cNvPr id="1470" name="Google Shape;1470;p17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71" name="Google Shape;1471;p17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72" name="Google Shape;1472;p17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473" name="Google Shape;1473;p17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1474" name="Google Shape;1474;p179"/>
          <p:cNvPicPr preferRelativeResize="0"/>
          <p:nvPr/>
        </p:nvPicPr>
        <p:blipFill rotWithShape="1">
          <a:blip r:embed="rId4">
            <a:alphaModFix/>
          </a:blip>
          <a:srcRect/>
          <a:stretch/>
        </p:blipFill>
        <p:spPr>
          <a:xfrm>
            <a:off x="461850" y="1278250"/>
            <a:ext cx="5846575" cy="373782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pic>
        <p:nvPicPr>
          <p:cNvPr id="1479" name="Google Shape;1479;p18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1480" name="Google Shape;1480;p18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3 : Topics</a:t>
            </a:r>
            <a:endParaRPr sz="2400" b="1">
              <a:solidFill>
                <a:schemeClr val="lt1"/>
              </a:solidFill>
            </a:endParaRPr>
          </a:p>
        </p:txBody>
      </p:sp>
      <p:sp>
        <p:nvSpPr>
          <p:cNvPr id="1481" name="Google Shape;1481;p180"/>
          <p:cNvSpPr txBox="1"/>
          <p:nvPr/>
        </p:nvSpPr>
        <p:spPr>
          <a:xfrm>
            <a:off x="461850" y="1278250"/>
            <a:ext cx="8220300" cy="1046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React JS - Components, Props, State, Hooks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React Router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React Redux</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pic>
        <p:nvPicPr>
          <p:cNvPr id="1486" name="Google Shape;1486;p18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1487" name="Google Shape;1487;p18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3 : Practices</a:t>
            </a:r>
            <a:endParaRPr sz="2400" b="1">
              <a:solidFill>
                <a:schemeClr val="lt1"/>
              </a:solidFill>
            </a:endParaRPr>
          </a:p>
        </p:txBody>
      </p:sp>
      <p:sp>
        <p:nvSpPr>
          <p:cNvPr id="1488" name="Google Shape;1488;p181"/>
          <p:cNvSpPr txBox="1"/>
          <p:nvPr/>
        </p:nvSpPr>
        <p:spPr>
          <a:xfrm>
            <a:off x="461850" y="1278250"/>
            <a:ext cx="8220300" cy="723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Develop a Dynamic SPA using React JS &amp; React Router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Create a to-do list application using React JS with Redux</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8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a:t>
            </a:r>
            <a:endParaRPr sz="2400" b="1">
              <a:solidFill>
                <a:schemeClr val="lt1"/>
              </a:solidFill>
            </a:endParaRPr>
          </a:p>
        </p:txBody>
      </p:sp>
      <p:sp>
        <p:nvSpPr>
          <p:cNvPr id="1494" name="Google Shape;1494;p18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95" name="Google Shape;1495;p18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96" name="Google Shape;1496;p18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497" name="Google Shape;1497;p182"/>
          <p:cNvSpPr txBox="1"/>
          <p:nvPr/>
        </p:nvSpPr>
        <p:spPr>
          <a:xfrm>
            <a:off x="461850" y="1278250"/>
            <a:ext cx="8220300" cy="2123628"/>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Components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JSX (JavaScript XML)</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Virtual DOM</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Props (Properties)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State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Hooks</a:t>
            </a:r>
            <a:endParaRPr sz="1400" b="0" i="0" u="none" strike="noStrike" cap="none">
              <a:solidFill>
                <a:schemeClr val="lt1"/>
              </a:solidFill>
              <a:latin typeface="Hepta Slab"/>
              <a:ea typeface="Hepta Slab"/>
              <a:cs typeface="Hepta Slab"/>
              <a:sym typeface="Hepta Slab"/>
            </a:endParaRPr>
          </a:p>
        </p:txBody>
      </p:sp>
      <p:pic>
        <p:nvPicPr>
          <p:cNvPr id="1498" name="Google Shape;1498;p18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18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Intro</a:t>
            </a:r>
            <a:endParaRPr sz="2400" b="1">
              <a:solidFill>
                <a:schemeClr val="lt1"/>
              </a:solidFill>
            </a:endParaRPr>
          </a:p>
        </p:txBody>
      </p:sp>
      <p:sp>
        <p:nvSpPr>
          <p:cNvPr id="1504" name="Google Shape;1504;p18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05" name="Google Shape;1505;p18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06" name="Google Shape;1506;p18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07" name="Google Shape;1507;p183"/>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React is a JavaScript library for building user interfaces, particularly single-page applications.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Component-based architecture </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Utilizes a Virtual DOM for efficient rendering.</a:t>
            </a:r>
            <a:endParaRPr sz="1400" b="0" i="0" u="none" strike="noStrike" cap="none">
              <a:solidFill>
                <a:schemeClr val="lt1"/>
              </a:solidFill>
              <a:latin typeface="Hepta Slab"/>
              <a:ea typeface="Hepta Slab"/>
              <a:cs typeface="Hepta Slab"/>
              <a:sym typeface="Hepta Slab"/>
            </a:endParaRPr>
          </a:p>
        </p:txBody>
      </p:sp>
      <p:pic>
        <p:nvPicPr>
          <p:cNvPr id="1508" name="Google Shape;1508;p18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8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Components</a:t>
            </a:r>
            <a:endParaRPr sz="2400" b="1">
              <a:solidFill>
                <a:schemeClr val="lt1"/>
              </a:solidFill>
            </a:endParaRPr>
          </a:p>
        </p:txBody>
      </p:sp>
      <p:sp>
        <p:nvSpPr>
          <p:cNvPr id="1514" name="Google Shape;1514;p18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15" name="Google Shape;1515;p18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16" name="Google Shape;1516;p18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17" name="Google Shape;1517;p184"/>
          <p:cNvSpPr txBox="1"/>
          <p:nvPr/>
        </p:nvSpPr>
        <p:spPr>
          <a:xfrm>
            <a:off x="461850" y="1278250"/>
            <a:ext cx="8220300" cy="2123628"/>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React applications are built from independent, reusable pieces of UI called components.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Components can be either functional components (simple JavaScript functions) or class components (ES6 classes).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They encapsulate their own logic and rendering instructions, promoting modularity and reusability.</a:t>
            </a:r>
            <a:endParaRPr sz="1400" b="0" i="0" u="none" strike="noStrike" cap="none">
              <a:solidFill>
                <a:schemeClr val="lt1"/>
              </a:solidFill>
              <a:latin typeface="Hepta Slab"/>
              <a:ea typeface="Hepta Slab"/>
              <a:cs typeface="Hepta Slab"/>
              <a:sym typeface="Hepta Slab"/>
            </a:endParaRPr>
          </a:p>
        </p:txBody>
      </p:sp>
      <p:pic>
        <p:nvPicPr>
          <p:cNvPr id="1518" name="Google Shape;1518;p184"/>
          <p:cNvPicPr preferRelativeResize="0"/>
          <p:nvPr/>
        </p:nvPicPr>
        <p:blipFill rotWithShape="1">
          <a:blip r:embed="rId3">
            <a:alphaModFix/>
          </a:blip>
          <a:srcRect/>
          <a:stretch/>
        </p:blipFill>
        <p:spPr>
          <a:xfrm>
            <a:off x="461850" y="2971450"/>
            <a:ext cx="3882695" cy="1867250"/>
          </a:xfrm>
          <a:prstGeom prst="rect">
            <a:avLst/>
          </a:prstGeom>
          <a:noFill/>
          <a:ln>
            <a:noFill/>
          </a:ln>
        </p:spPr>
      </p:pic>
      <p:pic>
        <p:nvPicPr>
          <p:cNvPr id="1519" name="Google Shape;1519;p184"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8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JSX </a:t>
            </a:r>
            <a:endParaRPr sz="2400" b="1">
              <a:solidFill>
                <a:schemeClr val="lt1"/>
              </a:solidFill>
            </a:endParaRPr>
          </a:p>
        </p:txBody>
      </p:sp>
      <p:sp>
        <p:nvSpPr>
          <p:cNvPr id="1525" name="Google Shape;1525;p18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26" name="Google Shape;1526;p18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27" name="Google Shape;1527;p18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28" name="Google Shape;1528;p185"/>
          <p:cNvSpPr txBox="1"/>
          <p:nvPr/>
        </p:nvSpPr>
        <p:spPr>
          <a:xfrm>
            <a:off x="461850" y="1278250"/>
            <a:ext cx="8220300" cy="2123628"/>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JSX is a syntax extension that allows writing HTML-like code directly within JavaScript.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It enables a more intuitive way to describe the UI structure within React components.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JSX is transpiled into regular JavaScript before being executed by the browser.</a:t>
            </a:r>
            <a:endParaRPr sz="1400" b="0" i="0" u="none" strike="noStrike" cap="none">
              <a:solidFill>
                <a:schemeClr val="lt1"/>
              </a:solidFill>
              <a:latin typeface="Hepta Slab"/>
              <a:ea typeface="Hepta Slab"/>
              <a:cs typeface="Hepta Slab"/>
              <a:sym typeface="Hepta Slab"/>
            </a:endParaRPr>
          </a:p>
        </p:txBody>
      </p:sp>
      <p:pic>
        <p:nvPicPr>
          <p:cNvPr id="1529" name="Google Shape;1529;p18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8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Virtual DOM</a:t>
            </a:r>
            <a:endParaRPr sz="2400" b="1">
              <a:solidFill>
                <a:schemeClr val="lt1"/>
              </a:solidFill>
            </a:endParaRPr>
          </a:p>
        </p:txBody>
      </p:sp>
      <p:sp>
        <p:nvSpPr>
          <p:cNvPr id="1535" name="Google Shape;1535;p18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36" name="Google Shape;1536;p18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37" name="Google Shape;1537;p18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38" name="Google Shape;1538;p186"/>
          <p:cNvSpPr txBox="1"/>
          <p:nvPr/>
        </p:nvSpPr>
        <p:spPr>
          <a:xfrm>
            <a:off x="461850" y="1278250"/>
            <a:ext cx="8220300" cy="2123628"/>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React maintains a lightweight in-memory representation of the actual browser DOM, known as the Virtual DOM.</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When a component's state changes, React first updates the Virtual DOM.</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It then efficiently compares the Virtual DOM with the real DOM and only updates the necessary parts of the real DOM, minimizing direct DOM manipulation and improving performance.</a:t>
            </a:r>
            <a:endParaRPr sz="1400" b="0" i="0" u="none" strike="noStrike" cap="none">
              <a:solidFill>
                <a:schemeClr val="lt1"/>
              </a:solidFill>
              <a:latin typeface="Hepta Slab"/>
              <a:ea typeface="Hepta Slab"/>
              <a:cs typeface="Hepta Slab"/>
              <a:sym typeface="Hepta Slab"/>
            </a:endParaRPr>
          </a:p>
        </p:txBody>
      </p:sp>
      <p:pic>
        <p:nvPicPr>
          <p:cNvPr id="1539" name="Google Shape;1539;p18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8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Props </a:t>
            </a:r>
            <a:endParaRPr sz="2400" b="1">
              <a:solidFill>
                <a:schemeClr val="lt1"/>
              </a:solidFill>
            </a:endParaRPr>
          </a:p>
        </p:txBody>
      </p:sp>
      <p:sp>
        <p:nvSpPr>
          <p:cNvPr id="1545" name="Google Shape;1545;p18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46" name="Google Shape;1546;p18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47" name="Google Shape;1547;p18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48" name="Google Shape;1548;p187"/>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Props are read-only data passed from a parent component to a child component.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They enable data flow and configuration of child components, allowing them to display dynamic content or behave differently based on the provided props.</a:t>
            </a:r>
            <a:endParaRPr sz="1400" b="0" i="0" u="none" strike="noStrike" cap="none">
              <a:solidFill>
                <a:schemeClr val="lt1"/>
              </a:solidFill>
              <a:latin typeface="Hepta Slab"/>
              <a:ea typeface="Hepta Slab"/>
              <a:cs typeface="Hepta Slab"/>
              <a:sym typeface="Hepta Slab"/>
            </a:endParaRPr>
          </a:p>
        </p:txBody>
      </p:sp>
      <p:pic>
        <p:nvPicPr>
          <p:cNvPr id="1549" name="Google Shape;1549;p187"/>
          <p:cNvPicPr preferRelativeResize="0"/>
          <p:nvPr/>
        </p:nvPicPr>
        <p:blipFill rotWithShape="1">
          <a:blip r:embed="rId3">
            <a:alphaModFix/>
          </a:blip>
          <a:srcRect/>
          <a:stretch/>
        </p:blipFill>
        <p:spPr>
          <a:xfrm>
            <a:off x="461850" y="2324950"/>
            <a:ext cx="4639918" cy="2513750"/>
          </a:xfrm>
          <a:prstGeom prst="rect">
            <a:avLst/>
          </a:prstGeom>
          <a:noFill/>
          <a:ln>
            <a:noFill/>
          </a:ln>
        </p:spPr>
      </p:pic>
      <p:pic>
        <p:nvPicPr>
          <p:cNvPr id="1550" name="Google Shape;1550;p187"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HTTPS</a:t>
            </a:r>
            <a:endParaRPr sz="2400" b="1">
              <a:solidFill>
                <a:schemeClr val="lt1"/>
              </a:solidFill>
            </a:endParaRPr>
          </a:p>
        </p:txBody>
      </p:sp>
      <p:sp>
        <p:nvSpPr>
          <p:cNvPr id="456" name="Google Shape;456;p71"/>
          <p:cNvSpPr txBox="1"/>
          <p:nvPr/>
        </p:nvSpPr>
        <p:spPr>
          <a:xfrm>
            <a:off x="461850" y="1278250"/>
            <a:ext cx="8220300" cy="1046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Secure HTTP using SSL/TLS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Encrypts data in transit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Protects against man-in-the-middle attacks</a:t>
            </a:r>
            <a:endParaRPr sz="1400" b="0" i="0" u="none" strike="noStrike" cap="none">
              <a:solidFill>
                <a:schemeClr val="lt1"/>
              </a:solidFill>
              <a:latin typeface="Hepta Slab"/>
              <a:ea typeface="Hepta Slab"/>
              <a:cs typeface="Hepta Slab"/>
              <a:sym typeface="Hepta Slab"/>
            </a:endParaRPr>
          </a:p>
        </p:txBody>
      </p:sp>
      <p:pic>
        <p:nvPicPr>
          <p:cNvPr id="457" name="Google Shape;457;p7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8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State</a:t>
            </a:r>
            <a:endParaRPr sz="2400" b="1">
              <a:solidFill>
                <a:schemeClr val="lt1"/>
              </a:solidFill>
            </a:endParaRPr>
          </a:p>
        </p:txBody>
      </p:sp>
      <p:sp>
        <p:nvSpPr>
          <p:cNvPr id="1556" name="Google Shape;1556;p18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57" name="Google Shape;1557;p18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58" name="Google Shape;1558;p18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59" name="Google Shape;1559;p188"/>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State refers to data that is internal to a component and can change over time.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When the state of a component changes, React re-renders the component and its children to reflect the updated data.</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In functional components, the useState Hook is used to manage state.</a:t>
            </a:r>
            <a:endParaRPr sz="1400" b="0" i="0" u="none" strike="noStrike" cap="none">
              <a:solidFill>
                <a:schemeClr val="lt1"/>
              </a:solidFill>
              <a:latin typeface="Hepta Slab"/>
              <a:ea typeface="Hepta Slab"/>
              <a:cs typeface="Hepta Slab"/>
              <a:sym typeface="Hepta Slab"/>
            </a:endParaRPr>
          </a:p>
        </p:txBody>
      </p:sp>
      <p:pic>
        <p:nvPicPr>
          <p:cNvPr id="1560" name="Google Shape;1560;p188"/>
          <p:cNvPicPr preferRelativeResize="0"/>
          <p:nvPr/>
        </p:nvPicPr>
        <p:blipFill rotWithShape="1">
          <a:blip r:embed="rId3">
            <a:alphaModFix/>
          </a:blip>
          <a:srcRect/>
          <a:stretch/>
        </p:blipFill>
        <p:spPr>
          <a:xfrm>
            <a:off x="461850" y="2648050"/>
            <a:ext cx="4218741" cy="2190649"/>
          </a:xfrm>
          <a:prstGeom prst="rect">
            <a:avLst/>
          </a:prstGeom>
          <a:noFill/>
          <a:ln>
            <a:noFill/>
          </a:ln>
        </p:spPr>
      </p:pic>
      <p:pic>
        <p:nvPicPr>
          <p:cNvPr id="1561" name="Google Shape;1561;p188"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8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Hooks</a:t>
            </a:r>
            <a:endParaRPr sz="2400" b="1">
              <a:solidFill>
                <a:schemeClr val="lt1"/>
              </a:solidFill>
            </a:endParaRPr>
          </a:p>
        </p:txBody>
      </p:sp>
      <p:sp>
        <p:nvSpPr>
          <p:cNvPr id="1567" name="Google Shape;1567;p18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68" name="Google Shape;1568;p18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69" name="Google Shape;1569;p18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70" name="Google Shape;1570;p189"/>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Hooks are functions that allow functional components to "hook into" React features like state and lifecycle methods.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Commonly used Hooks include useState for managing component-specific state and useEffect for handling side effects (e.g., data fetching, DOM manipulation).</a:t>
            </a:r>
            <a:endParaRPr sz="1400" b="0" i="0" u="none" strike="noStrike" cap="none">
              <a:solidFill>
                <a:schemeClr val="lt1"/>
              </a:solidFill>
              <a:latin typeface="Hepta Slab"/>
              <a:ea typeface="Hepta Slab"/>
              <a:cs typeface="Hepta Slab"/>
              <a:sym typeface="Hepta Slab"/>
            </a:endParaRPr>
          </a:p>
        </p:txBody>
      </p:sp>
      <p:pic>
        <p:nvPicPr>
          <p:cNvPr id="1571" name="Google Shape;1571;p18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9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Hooks ~ Code</a:t>
            </a:r>
            <a:endParaRPr sz="2400" b="1">
              <a:solidFill>
                <a:schemeClr val="lt1"/>
              </a:solidFill>
            </a:endParaRPr>
          </a:p>
        </p:txBody>
      </p:sp>
      <p:sp>
        <p:nvSpPr>
          <p:cNvPr id="1577" name="Google Shape;1577;p19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78" name="Google Shape;1578;p19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79" name="Google Shape;1579;p19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580" name="Google Shape;1580;p190"/>
          <p:cNvPicPr preferRelativeResize="0"/>
          <p:nvPr/>
        </p:nvPicPr>
        <p:blipFill rotWithShape="1">
          <a:blip r:embed="rId3">
            <a:alphaModFix/>
          </a:blip>
          <a:srcRect/>
          <a:stretch/>
        </p:blipFill>
        <p:spPr>
          <a:xfrm>
            <a:off x="460325" y="1278250"/>
            <a:ext cx="6423377" cy="3823425"/>
          </a:xfrm>
          <a:prstGeom prst="rect">
            <a:avLst/>
          </a:prstGeom>
          <a:noFill/>
          <a:ln>
            <a:noFill/>
          </a:ln>
        </p:spPr>
      </p:pic>
      <p:pic>
        <p:nvPicPr>
          <p:cNvPr id="1581" name="Google Shape;1581;p190"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19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useEffect (Side Effects)</a:t>
            </a:r>
            <a:endParaRPr sz="2400" b="1">
              <a:solidFill>
                <a:schemeClr val="lt1"/>
              </a:solidFill>
            </a:endParaRPr>
          </a:p>
        </p:txBody>
      </p:sp>
      <p:sp>
        <p:nvSpPr>
          <p:cNvPr id="1587" name="Google Shape;1587;p19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88" name="Google Shape;1588;p19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89" name="Google Shape;1589;p19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90" name="Google Shape;1590;p191"/>
          <p:cNvSpPr txBox="1"/>
          <p:nvPr/>
        </p:nvSpPr>
        <p:spPr>
          <a:xfrm>
            <a:off x="461850" y="1278250"/>
            <a:ext cx="8220300" cy="244679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useEffect Hook in React allows functional components to perform "side effects."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Where we can use this?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Data Fetching: Making API calls to retrieve or send data.</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DOM Manipulation: Directly interacting with the browser's Document Object Model (e.g., changing the document title, adding event listeners).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lt1"/>
              </a:solidFill>
              <a:latin typeface="Hepta Slab"/>
              <a:ea typeface="Hepta Slab"/>
              <a:cs typeface="Hepta Slab"/>
              <a:sym typeface="Hepta Slab"/>
            </a:endParaRPr>
          </a:p>
        </p:txBody>
      </p:sp>
      <p:pic>
        <p:nvPicPr>
          <p:cNvPr id="1591" name="Google Shape;1591;p19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9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useEffect (Side Effects) ~ Code</a:t>
            </a:r>
            <a:endParaRPr sz="2400" b="1">
              <a:solidFill>
                <a:schemeClr val="lt1"/>
              </a:solidFill>
            </a:endParaRPr>
          </a:p>
        </p:txBody>
      </p:sp>
      <p:sp>
        <p:nvSpPr>
          <p:cNvPr id="1597" name="Google Shape;1597;p19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598" name="Google Shape;1598;p19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599" name="Google Shape;1599;p192"/>
          <p:cNvPicPr preferRelativeResize="0"/>
          <p:nvPr/>
        </p:nvPicPr>
        <p:blipFill rotWithShape="1">
          <a:blip r:embed="rId3">
            <a:alphaModFix/>
          </a:blip>
          <a:srcRect/>
          <a:stretch/>
        </p:blipFill>
        <p:spPr>
          <a:xfrm>
            <a:off x="460325" y="1231200"/>
            <a:ext cx="5123268" cy="3712849"/>
          </a:xfrm>
          <a:prstGeom prst="rect">
            <a:avLst/>
          </a:prstGeom>
          <a:noFill/>
          <a:ln>
            <a:noFill/>
          </a:ln>
        </p:spPr>
      </p:pic>
      <p:pic>
        <p:nvPicPr>
          <p:cNvPr id="1600" name="Google Shape;1600;p192"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19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useCallback</a:t>
            </a:r>
            <a:endParaRPr sz="2400" b="1">
              <a:solidFill>
                <a:schemeClr val="lt1"/>
              </a:solidFill>
            </a:endParaRPr>
          </a:p>
        </p:txBody>
      </p:sp>
      <p:sp>
        <p:nvSpPr>
          <p:cNvPr id="1606" name="Google Shape;1606;p19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07" name="Google Shape;1607;p19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08" name="Google Shape;1608;p19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09" name="Google Shape;1609;p193"/>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useCallback is a React Hook that returns a memoized version of a callback function. This means that as long as its dependencies haven't changed, React will return the same function instance across renders, preventing the function from being recreated on every</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useCallback addresses this by memoizing the function. It takes two arguments:</a:t>
            </a:r>
            <a:endParaRPr sz="1400" b="0" i="0" u="none" strike="noStrike" cap="none">
              <a:solidFill>
                <a:schemeClr val="lt1"/>
              </a:solidFill>
              <a:latin typeface="Hepta Slab"/>
              <a:ea typeface="Hepta Slab"/>
              <a:cs typeface="Hepta Slab"/>
              <a:sym typeface="Hepta Slab"/>
            </a:endParaRPr>
          </a:p>
        </p:txBody>
      </p:sp>
      <p:pic>
        <p:nvPicPr>
          <p:cNvPr id="1610" name="Google Shape;1610;p19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9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useCallback ~ Code</a:t>
            </a:r>
            <a:endParaRPr sz="2400" b="1">
              <a:solidFill>
                <a:schemeClr val="lt1"/>
              </a:solidFill>
            </a:endParaRPr>
          </a:p>
        </p:txBody>
      </p:sp>
      <p:sp>
        <p:nvSpPr>
          <p:cNvPr id="1616" name="Google Shape;1616;p19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17" name="Google Shape;1617;p19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18" name="Google Shape;1618;p19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619" name="Google Shape;1619;p194"/>
          <p:cNvPicPr preferRelativeResize="0"/>
          <p:nvPr/>
        </p:nvPicPr>
        <p:blipFill rotWithShape="1">
          <a:blip r:embed="rId3">
            <a:alphaModFix/>
          </a:blip>
          <a:srcRect/>
          <a:stretch/>
        </p:blipFill>
        <p:spPr>
          <a:xfrm>
            <a:off x="461850" y="1278250"/>
            <a:ext cx="5094577" cy="3786174"/>
          </a:xfrm>
          <a:prstGeom prst="rect">
            <a:avLst/>
          </a:prstGeom>
          <a:noFill/>
          <a:ln>
            <a:noFill/>
          </a:ln>
        </p:spPr>
      </p:pic>
      <p:pic>
        <p:nvPicPr>
          <p:cNvPr id="1620" name="Google Shape;1620;p194"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19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useRef</a:t>
            </a:r>
            <a:endParaRPr sz="2400" b="1">
              <a:solidFill>
                <a:schemeClr val="lt1"/>
              </a:solidFill>
            </a:endParaRPr>
          </a:p>
        </p:txBody>
      </p:sp>
      <p:sp>
        <p:nvSpPr>
          <p:cNvPr id="1626" name="Google Shape;1626;p19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27" name="Google Shape;1627;p19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28" name="Google Shape;1628;p19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29" name="Google Shape;1629;p195"/>
          <p:cNvSpPr txBox="1"/>
          <p:nvPr/>
        </p:nvSpPr>
        <p:spPr>
          <a:xfrm>
            <a:off x="461850" y="1278250"/>
            <a:ext cx="8220300" cy="2769959"/>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useRef hook in React provides a way to create a mutable reference that persists across component re-renders without causing a re-render itself. It returns an object with a single current property, which can hold any mutable value.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Accessing and Interacting with DOM Elements: This is a primary use case. You can attach a ref created with useRef to a DOM element in your JSX using the ref attribute. This allows you to directly access the underlying DOM element and perform actions like focusing an input, playing/pausing media, or triggering animations.</a:t>
            </a:r>
            <a:endParaRPr sz="1400" b="0" i="0" u="none" strike="noStrike" cap="none">
              <a:solidFill>
                <a:schemeClr val="lt1"/>
              </a:solidFill>
              <a:latin typeface="Hepta Slab"/>
              <a:ea typeface="Hepta Slab"/>
              <a:cs typeface="Hepta Slab"/>
              <a:sym typeface="Hepta Slab"/>
            </a:endParaRPr>
          </a:p>
        </p:txBody>
      </p:sp>
      <p:pic>
        <p:nvPicPr>
          <p:cNvPr id="1630" name="Google Shape;1630;p195"/>
          <p:cNvPicPr preferRelativeResize="0"/>
          <p:nvPr/>
        </p:nvPicPr>
        <p:blipFill rotWithShape="1">
          <a:blip r:embed="rId3">
            <a:alphaModFix/>
          </a:blip>
          <a:srcRect/>
          <a:stretch/>
        </p:blipFill>
        <p:spPr>
          <a:xfrm>
            <a:off x="5114800" y="3274150"/>
            <a:ext cx="3377975" cy="1810551"/>
          </a:xfrm>
          <a:prstGeom prst="rect">
            <a:avLst/>
          </a:prstGeom>
          <a:noFill/>
          <a:ln>
            <a:noFill/>
          </a:ln>
        </p:spPr>
      </p:pic>
      <p:pic>
        <p:nvPicPr>
          <p:cNvPr id="1631" name="Google Shape;1631;p195"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9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Router</a:t>
            </a:r>
            <a:endParaRPr sz="2400" b="1">
              <a:solidFill>
                <a:schemeClr val="lt1"/>
              </a:solidFill>
            </a:endParaRPr>
          </a:p>
        </p:txBody>
      </p:sp>
      <p:sp>
        <p:nvSpPr>
          <p:cNvPr id="1637" name="Google Shape;1637;p19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38" name="Google Shape;1638;p19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39" name="Google Shape;1639;p19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40" name="Google Shape;1640;p196"/>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React Router is a widely used routing library for React applications. It enables the creation of Single-Page Applications (SPAs) with client-side routing, meaning that navigation between different views or "pages" within the application occurs without a full page reload from the server. </a:t>
            </a:r>
            <a:endParaRPr sz="1400" b="0" i="0" u="none" strike="noStrike" cap="none">
              <a:solidFill>
                <a:schemeClr val="lt1"/>
              </a:solidFill>
              <a:latin typeface="Hepta Slab"/>
              <a:ea typeface="Hepta Slab"/>
              <a:cs typeface="Hepta Slab"/>
              <a:sym typeface="Hepta Slab"/>
            </a:endParaRPr>
          </a:p>
        </p:txBody>
      </p:sp>
      <p:pic>
        <p:nvPicPr>
          <p:cNvPr id="1641" name="Google Shape;1641;p19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9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Router Components</a:t>
            </a:r>
            <a:endParaRPr sz="2400" b="1">
              <a:solidFill>
                <a:schemeClr val="lt1"/>
              </a:solidFill>
            </a:endParaRPr>
          </a:p>
        </p:txBody>
      </p:sp>
      <p:sp>
        <p:nvSpPr>
          <p:cNvPr id="1647" name="Google Shape;1647;p19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48" name="Google Shape;1648;p19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49" name="Google Shape;1649;p19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50" name="Google Shape;1650;p197"/>
          <p:cNvSpPr txBox="1"/>
          <p:nvPr/>
        </p:nvSpPr>
        <p:spPr>
          <a:xfrm>
            <a:off x="461850" y="1278250"/>
            <a:ext cx="8220300" cy="4385786"/>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BrowserRouter (or HashRouter): These components wrap your entire application or the part of your application where routing is needed. They manage the history and synchronize the UI with the URL.</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Routes: This component acts as a container for individual Route components. It ensures that only one Route that matches the current URL is rendered.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Route: This component defines a single route, specifying the path (the URL pattern) and the element (the React component to render when the path matches).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Link (or NavLink): These components are used to create navigation links within your application. They prevent full page reloads and handle the client-side navigation.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Outlet: Used for nested routing, Outlet acts as a placeholder within a parent route's component where child routes will be rendered.</a:t>
            </a:r>
            <a:endParaRPr sz="1400" b="0" i="0" u="none" strike="noStrike" cap="none">
              <a:solidFill>
                <a:schemeClr val="lt1"/>
              </a:solidFill>
              <a:latin typeface="Hepta Slab"/>
              <a:ea typeface="Hepta Slab"/>
              <a:cs typeface="Hepta Slab"/>
              <a:sym typeface="Hepta Slab"/>
            </a:endParaRPr>
          </a:p>
        </p:txBody>
      </p:sp>
      <p:pic>
        <p:nvPicPr>
          <p:cNvPr id="1651" name="Google Shape;1651;p19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Web Servers</a:t>
            </a:r>
            <a:endParaRPr sz="2400" b="1">
              <a:solidFill>
                <a:schemeClr val="lt1"/>
              </a:solidFill>
            </a:endParaRPr>
          </a:p>
        </p:txBody>
      </p:sp>
      <p:sp>
        <p:nvSpPr>
          <p:cNvPr id="463" name="Google Shape;463;p72"/>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Purpose:</a:t>
            </a:r>
            <a:r>
              <a:rPr lang="en" sz="1400" b="0" i="0" u="none" strike="noStrike" cap="none">
                <a:solidFill>
                  <a:schemeClr val="lt1"/>
                </a:solidFill>
                <a:latin typeface="Hepta Slab"/>
                <a:ea typeface="Hepta Slab"/>
                <a:cs typeface="Hepta Slab"/>
                <a:sym typeface="Hepta Slab"/>
              </a:rPr>
              <a:t> Store, process, and deliver web pages to clients.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Popular Web Servers:</a:t>
            </a:r>
            <a:endParaRPr sz="1400" b="1"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Apache HTTP Server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Nginx</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Microsoft IIS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Functions:</a:t>
            </a:r>
            <a:endParaRPr sz="1400" b="1"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Handle HTTP requests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Serve static &amp; dynamic content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Manage connections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Load balancing (in modern setups)</a:t>
            </a:r>
            <a:endParaRPr sz="1400" b="0" i="0" u="none" strike="noStrike" cap="none">
              <a:solidFill>
                <a:schemeClr val="lt1"/>
              </a:solidFill>
              <a:latin typeface="Hepta Slab"/>
              <a:ea typeface="Hepta Slab"/>
              <a:cs typeface="Hepta Slab"/>
              <a:sym typeface="Hepta Slab"/>
            </a:endParaRPr>
          </a:p>
        </p:txBody>
      </p:sp>
      <p:pic>
        <p:nvPicPr>
          <p:cNvPr id="464" name="Google Shape;464;p7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19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Router ~ Code</a:t>
            </a:r>
            <a:endParaRPr sz="2400" b="1">
              <a:solidFill>
                <a:schemeClr val="lt1"/>
              </a:solidFill>
            </a:endParaRPr>
          </a:p>
        </p:txBody>
      </p:sp>
      <p:sp>
        <p:nvSpPr>
          <p:cNvPr id="1657" name="Google Shape;1657;p19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58" name="Google Shape;1658;p19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59" name="Google Shape;1659;p19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660" name="Google Shape;1660;p198"/>
          <p:cNvPicPr preferRelativeResize="0"/>
          <p:nvPr/>
        </p:nvPicPr>
        <p:blipFill rotWithShape="1">
          <a:blip r:embed="rId3">
            <a:alphaModFix/>
          </a:blip>
          <a:srcRect/>
          <a:stretch/>
        </p:blipFill>
        <p:spPr>
          <a:xfrm>
            <a:off x="461850" y="1278250"/>
            <a:ext cx="4852818" cy="3712850"/>
          </a:xfrm>
          <a:prstGeom prst="rect">
            <a:avLst/>
          </a:prstGeom>
          <a:noFill/>
          <a:ln>
            <a:noFill/>
          </a:ln>
        </p:spPr>
      </p:pic>
      <p:pic>
        <p:nvPicPr>
          <p:cNvPr id="1661" name="Google Shape;1661;p198"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19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Redux (State Management)</a:t>
            </a:r>
            <a:endParaRPr sz="2400" b="1">
              <a:solidFill>
                <a:schemeClr val="lt1"/>
              </a:solidFill>
            </a:endParaRPr>
          </a:p>
        </p:txBody>
      </p:sp>
      <p:sp>
        <p:nvSpPr>
          <p:cNvPr id="1667" name="Google Shape;1667;p19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68" name="Google Shape;1668;p19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69" name="Google Shape;1669;p19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70" name="Google Shape;1670;p199"/>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001D35"/>
                </a:solidFill>
                <a:highlight>
                  <a:srgbClr val="FFFFFF"/>
                </a:highlight>
                <a:latin typeface="Hepta Slab"/>
                <a:ea typeface="Hepta Slab"/>
                <a:cs typeface="Hepta Slab"/>
                <a:sym typeface="Hepta Slab"/>
              </a:rPr>
              <a:t>Redux is a predictable state container for JavaScript applications, commonly used with React to manage application state in a centralized and organized manner. While React components have their own internal state, Redux provides a global store for managing shared state across multiple components, especially in complex applications.</a:t>
            </a:r>
            <a:endParaRPr sz="1400" b="0" i="0" u="none" strike="noStrike" cap="none">
              <a:solidFill>
                <a:schemeClr val="lt1"/>
              </a:solidFill>
              <a:latin typeface="Hepta Slab"/>
              <a:ea typeface="Hepta Slab"/>
              <a:cs typeface="Hepta Slab"/>
              <a:sym typeface="Hepta Slab"/>
            </a:endParaRPr>
          </a:p>
        </p:txBody>
      </p:sp>
      <p:pic>
        <p:nvPicPr>
          <p:cNvPr id="1671" name="Google Shape;1671;p19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20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Redux - Key Concepts</a:t>
            </a:r>
            <a:endParaRPr sz="2400" b="1">
              <a:solidFill>
                <a:schemeClr val="lt1"/>
              </a:solidFill>
            </a:endParaRPr>
          </a:p>
        </p:txBody>
      </p:sp>
      <p:sp>
        <p:nvSpPr>
          <p:cNvPr id="1677" name="Google Shape;1677;p20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78" name="Google Shape;1678;p20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79" name="Google Shape;1679;p20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80" name="Google Shape;1680;p200"/>
          <p:cNvSpPr txBox="1"/>
          <p:nvPr/>
        </p:nvSpPr>
        <p:spPr>
          <a:xfrm>
            <a:off x="461850" y="1278250"/>
            <a:ext cx="8220300" cy="406262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1D35"/>
                </a:solidFill>
                <a:highlight>
                  <a:srgbClr val="FFFFFF"/>
                </a:highlight>
                <a:latin typeface="Hepta Slab"/>
                <a:ea typeface="Hepta Slab"/>
                <a:cs typeface="Hepta Slab"/>
                <a:sym typeface="Hepta Slab"/>
              </a:rPr>
              <a:t>Store : </a:t>
            </a:r>
            <a:r>
              <a:rPr lang="en" sz="1400" b="0" i="0" u="none" strike="noStrike" cap="none">
                <a:solidFill>
                  <a:srgbClr val="001D35"/>
                </a:solidFill>
                <a:highlight>
                  <a:srgbClr val="FFFFFF"/>
                </a:highlight>
                <a:latin typeface="Hepta Slab"/>
                <a:ea typeface="Hepta Slab"/>
                <a:cs typeface="Hepta Slab"/>
                <a:sym typeface="Hepta Slab"/>
              </a:rPr>
              <a:t>The single source of truth for your application's state. It holds the entire application state in a single, immutable JavaScript object.</a:t>
            </a:r>
            <a:endParaRPr sz="1400" b="0"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1D35"/>
                </a:solidFill>
                <a:highlight>
                  <a:srgbClr val="FFFFFF"/>
                </a:highlight>
                <a:latin typeface="Hepta Slab"/>
                <a:ea typeface="Hepta Slab"/>
                <a:cs typeface="Hepta Slab"/>
                <a:sym typeface="Hepta Slab"/>
              </a:rPr>
              <a:t>Actions: </a:t>
            </a:r>
            <a:r>
              <a:rPr lang="en" sz="1400" b="0" i="0" u="none" strike="noStrike" cap="none">
                <a:solidFill>
                  <a:srgbClr val="001D35"/>
                </a:solidFill>
                <a:highlight>
                  <a:srgbClr val="FFFFFF"/>
                </a:highlight>
                <a:latin typeface="Hepta Slab"/>
                <a:ea typeface="Hepta Slab"/>
                <a:cs typeface="Hepta Slab"/>
                <a:sym typeface="Hepta Slab"/>
              </a:rPr>
              <a:t>Plain JavaScript objects that describe what happened in the application. They are the only way to trigger state changes. Actions must have a type property, and can optionally contain a payload with data.</a:t>
            </a:r>
            <a:endParaRPr sz="1400" b="0"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1D35"/>
                </a:solidFill>
                <a:highlight>
                  <a:srgbClr val="FFFFFF"/>
                </a:highlight>
                <a:latin typeface="Hepta Slab"/>
                <a:ea typeface="Hepta Slab"/>
                <a:cs typeface="Hepta Slab"/>
                <a:sym typeface="Hepta Slab"/>
              </a:rPr>
              <a:t>Reducers : </a:t>
            </a:r>
            <a:r>
              <a:rPr lang="en" sz="1400" b="0" i="0" u="none" strike="noStrike" cap="none">
                <a:solidFill>
                  <a:srgbClr val="001D35"/>
                </a:solidFill>
                <a:highlight>
                  <a:srgbClr val="FFFFFF"/>
                </a:highlight>
                <a:latin typeface="Hepta Slab"/>
                <a:ea typeface="Hepta Slab"/>
                <a:cs typeface="Hepta Slab"/>
                <a:sym typeface="Hepta Slab"/>
              </a:rPr>
              <a:t>Pure functions that take the current state and an action as arguments, and return a new state. They specify how the application's state changes in response to actions. Reducers must not mutate the original state directly.</a:t>
            </a:r>
            <a:endParaRPr sz="1400" b="0"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1D35"/>
                </a:solidFill>
                <a:highlight>
                  <a:srgbClr val="FFFFFF"/>
                </a:highlight>
                <a:latin typeface="Hepta Slab"/>
                <a:ea typeface="Hepta Slab"/>
                <a:cs typeface="Hepta Slab"/>
                <a:sym typeface="Hepta Slab"/>
              </a:rPr>
              <a:t>Dispatch : </a:t>
            </a:r>
            <a:r>
              <a:rPr lang="en" sz="1400" b="0" i="0" u="none" strike="noStrike" cap="none">
                <a:solidFill>
                  <a:srgbClr val="001D35"/>
                </a:solidFill>
                <a:highlight>
                  <a:srgbClr val="FFFFFF"/>
                </a:highlight>
                <a:latin typeface="Hepta Slab"/>
                <a:ea typeface="Hepta Slab"/>
                <a:cs typeface="Hepta Slab"/>
                <a:sym typeface="Hepta Slab"/>
              </a:rPr>
              <a:t>The method used to send actions to the Redux store. When an action is dispatched, Redux calls the appropriate reducer(s) to update the state.</a:t>
            </a:r>
            <a:endParaRPr sz="1400" b="0"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1D35"/>
                </a:solidFill>
                <a:highlight>
                  <a:srgbClr val="FFFFFF"/>
                </a:highlight>
                <a:latin typeface="Hepta Slab"/>
                <a:ea typeface="Hepta Slab"/>
                <a:cs typeface="Hepta Slab"/>
                <a:sym typeface="Hepta Slab"/>
              </a:rPr>
              <a:t>Selectors : </a:t>
            </a:r>
            <a:r>
              <a:rPr lang="en" sz="1400" b="0" i="0" u="none" strike="noStrike" cap="none">
                <a:solidFill>
                  <a:srgbClr val="001D35"/>
                </a:solidFill>
                <a:highlight>
                  <a:srgbClr val="FFFFFF"/>
                </a:highlight>
                <a:latin typeface="Hepta Slab"/>
                <a:ea typeface="Hepta Slab"/>
                <a:cs typeface="Hepta Slab"/>
                <a:sym typeface="Hepta Slab"/>
              </a:rPr>
              <a:t>Functions used to extract specific pieces of data from the Redux store's state, providing a way to access and derive data from the central store.</a:t>
            </a:r>
            <a:endParaRPr sz="1400" b="0" i="0" u="none" strike="noStrike" cap="none">
              <a:solidFill>
                <a:srgbClr val="001D35"/>
              </a:solidFill>
              <a:highlight>
                <a:srgbClr val="FFFFFF"/>
              </a:highlight>
              <a:latin typeface="Hepta Slab"/>
              <a:ea typeface="Hepta Slab"/>
              <a:cs typeface="Hepta Slab"/>
              <a:sym typeface="Hepta Slab"/>
            </a:endParaRPr>
          </a:p>
        </p:txBody>
      </p:sp>
      <p:pic>
        <p:nvPicPr>
          <p:cNvPr id="1681" name="Google Shape;1681;p20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20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Redux - Workflow</a:t>
            </a:r>
            <a:endParaRPr sz="2400" b="1">
              <a:solidFill>
                <a:schemeClr val="lt1"/>
              </a:solidFill>
            </a:endParaRPr>
          </a:p>
        </p:txBody>
      </p:sp>
      <p:sp>
        <p:nvSpPr>
          <p:cNvPr id="1687" name="Google Shape;1687;p20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88" name="Google Shape;1688;p20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89" name="Google Shape;1689;p20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90" name="Google Shape;1690;p201"/>
          <p:cNvSpPr txBox="1"/>
          <p:nvPr/>
        </p:nvSpPr>
        <p:spPr>
          <a:xfrm>
            <a:off x="461850" y="1278250"/>
            <a:ext cx="8220300" cy="406262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1D35"/>
                </a:solidFill>
                <a:highlight>
                  <a:srgbClr val="FFFFFF"/>
                </a:highlight>
                <a:latin typeface="Hepta Slab"/>
                <a:ea typeface="Hepta Slab"/>
                <a:cs typeface="Hepta Slab"/>
                <a:sym typeface="Hepta Slab"/>
              </a:rPr>
              <a:t>Action Dispatch:</a:t>
            </a:r>
            <a:endParaRPr sz="1400" b="1"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001D35"/>
                </a:solidFill>
                <a:highlight>
                  <a:srgbClr val="FFFFFF"/>
                </a:highlight>
                <a:latin typeface="Hepta Slab"/>
                <a:ea typeface="Hepta Slab"/>
                <a:cs typeface="Hepta Slab"/>
                <a:sym typeface="Hepta Slab"/>
              </a:rPr>
              <a:t>A React component dispatches an action (a plain JavaScript object describing what happened) in response to a user interaction or an event.</a:t>
            </a:r>
            <a:endParaRPr sz="1400" b="0"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1D35"/>
                </a:solidFill>
                <a:highlight>
                  <a:srgbClr val="FFFFFF"/>
                </a:highlight>
                <a:latin typeface="Hepta Slab"/>
                <a:ea typeface="Hepta Slab"/>
                <a:cs typeface="Hepta Slab"/>
                <a:sym typeface="Hepta Slab"/>
              </a:rPr>
              <a:t>Reducer Processing:</a:t>
            </a:r>
            <a:endParaRPr sz="1400" b="1"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001D35"/>
                </a:solidFill>
                <a:highlight>
                  <a:srgbClr val="FFFFFF"/>
                </a:highlight>
                <a:latin typeface="Hepta Slab"/>
                <a:ea typeface="Hepta Slab"/>
                <a:cs typeface="Hepta Slab"/>
                <a:sym typeface="Hepta Slab"/>
              </a:rPr>
              <a:t>The dispatched action reaches the reducer, a pure function that takes the current state and the action as input, and returns a new state based on the action's type.</a:t>
            </a:r>
            <a:endParaRPr sz="1400" b="0"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1D35"/>
                </a:solidFill>
                <a:highlight>
                  <a:srgbClr val="FFFFFF"/>
                </a:highlight>
                <a:latin typeface="Hepta Slab"/>
                <a:ea typeface="Hepta Slab"/>
                <a:cs typeface="Hepta Slab"/>
                <a:sym typeface="Hepta Slab"/>
              </a:rPr>
              <a:t>Store Update:</a:t>
            </a:r>
            <a:endParaRPr sz="1400" b="1"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001D35"/>
                </a:solidFill>
                <a:highlight>
                  <a:srgbClr val="FFFFFF"/>
                </a:highlight>
                <a:latin typeface="Hepta Slab"/>
                <a:ea typeface="Hepta Slab"/>
                <a:cs typeface="Hepta Slab"/>
                <a:sym typeface="Hepta Slab"/>
              </a:rPr>
              <a:t>The Redux store receives the new state from the reducer and updates its internal state tree.</a:t>
            </a:r>
            <a:endParaRPr sz="1400" b="0"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1D35"/>
                </a:solidFill>
                <a:highlight>
                  <a:srgbClr val="FFFFFF"/>
                </a:highlight>
                <a:latin typeface="Hepta Slab"/>
                <a:ea typeface="Hepta Slab"/>
                <a:cs typeface="Hepta Slab"/>
                <a:sym typeface="Hepta Slab"/>
              </a:rPr>
              <a:t>Component Re-rendering:</a:t>
            </a:r>
            <a:endParaRPr sz="1400" b="1" i="0" u="none" strike="noStrike" cap="none">
              <a:solidFill>
                <a:srgbClr val="001D35"/>
              </a:solidFill>
              <a:highlight>
                <a:srgbClr val="FFFFFF"/>
              </a:highlight>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001D35"/>
                </a:solidFill>
                <a:highlight>
                  <a:srgbClr val="FFFFFF"/>
                </a:highlight>
                <a:latin typeface="Hepta Slab"/>
                <a:ea typeface="Hepta Slab"/>
                <a:cs typeface="Hepta Slab"/>
                <a:sym typeface="Hepta Slab"/>
              </a:rPr>
              <a:t>React Redux detects the state change in the store and notifies connected React components. These components then re-render with the updated data.</a:t>
            </a:r>
            <a:endParaRPr sz="1400" b="0" i="0" u="none" strike="noStrike" cap="none">
              <a:solidFill>
                <a:srgbClr val="001D35"/>
              </a:solidFill>
              <a:highlight>
                <a:srgbClr val="FFFFFF"/>
              </a:highlight>
              <a:latin typeface="Hepta Slab"/>
              <a:ea typeface="Hepta Slab"/>
              <a:cs typeface="Hepta Slab"/>
              <a:sym typeface="Hepta Slab"/>
            </a:endParaRPr>
          </a:p>
        </p:txBody>
      </p:sp>
      <p:pic>
        <p:nvPicPr>
          <p:cNvPr id="1691" name="Google Shape;1691;p20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20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Redux - Workflow</a:t>
            </a:r>
            <a:endParaRPr sz="2400" b="1">
              <a:solidFill>
                <a:schemeClr val="lt1"/>
              </a:solidFill>
            </a:endParaRPr>
          </a:p>
        </p:txBody>
      </p:sp>
      <p:sp>
        <p:nvSpPr>
          <p:cNvPr id="1697" name="Google Shape;1697;p20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98" name="Google Shape;1698;p20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699" name="Google Shape;1699;p20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700" name="Google Shape;1700;p20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1701" name="Google Shape;1701;p202"/>
          <p:cNvPicPr preferRelativeResize="0"/>
          <p:nvPr/>
        </p:nvPicPr>
        <p:blipFill rotWithShape="1">
          <a:blip r:embed="rId4">
            <a:alphaModFix/>
          </a:blip>
          <a:srcRect/>
          <a:stretch/>
        </p:blipFill>
        <p:spPr>
          <a:xfrm>
            <a:off x="460325" y="1278250"/>
            <a:ext cx="7128649" cy="35881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0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Redux - Store Setup</a:t>
            </a:r>
            <a:endParaRPr sz="2400" b="1">
              <a:solidFill>
                <a:schemeClr val="lt1"/>
              </a:solidFill>
            </a:endParaRPr>
          </a:p>
        </p:txBody>
      </p:sp>
      <p:sp>
        <p:nvSpPr>
          <p:cNvPr id="1707" name="Google Shape;1707;p20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08" name="Google Shape;1708;p20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09" name="Google Shape;1709;p20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710" name="Google Shape;1710;p20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1711" name="Google Shape;1711;p203"/>
          <p:cNvPicPr preferRelativeResize="0"/>
          <p:nvPr/>
        </p:nvPicPr>
        <p:blipFill rotWithShape="1">
          <a:blip r:embed="rId4">
            <a:alphaModFix/>
          </a:blip>
          <a:srcRect/>
          <a:stretch/>
        </p:blipFill>
        <p:spPr>
          <a:xfrm>
            <a:off x="491013" y="1278250"/>
            <a:ext cx="8158915" cy="31602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20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Redux - Slice</a:t>
            </a:r>
            <a:endParaRPr sz="2400" b="1">
              <a:solidFill>
                <a:schemeClr val="lt1"/>
              </a:solidFill>
            </a:endParaRPr>
          </a:p>
        </p:txBody>
      </p:sp>
      <p:sp>
        <p:nvSpPr>
          <p:cNvPr id="1717" name="Google Shape;1717;p20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18" name="Google Shape;1718;p20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19" name="Google Shape;1719;p20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720" name="Google Shape;1720;p20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1721" name="Google Shape;1721;p204"/>
          <p:cNvPicPr preferRelativeResize="0"/>
          <p:nvPr/>
        </p:nvPicPr>
        <p:blipFill rotWithShape="1">
          <a:blip r:embed="rId4">
            <a:alphaModFix/>
          </a:blip>
          <a:srcRect/>
          <a:stretch/>
        </p:blipFill>
        <p:spPr>
          <a:xfrm>
            <a:off x="528200" y="1278250"/>
            <a:ext cx="4876000" cy="37500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20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Redux - Component</a:t>
            </a:r>
            <a:endParaRPr sz="2400" b="1">
              <a:solidFill>
                <a:schemeClr val="lt1"/>
              </a:solidFill>
            </a:endParaRPr>
          </a:p>
        </p:txBody>
      </p:sp>
      <p:sp>
        <p:nvSpPr>
          <p:cNvPr id="1727" name="Google Shape;1727;p20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28" name="Google Shape;1728;p20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29" name="Google Shape;1729;p20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730" name="Google Shape;1730;p20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1731" name="Google Shape;1731;p205"/>
          <p:cNvPicPr preferRelativeResize="0"/>
          <p:nvPr/>
        </p:nvPicPr>
        <p:blipFill rotWithShape="1">
          <a:blip r:embed="rId4">
            <a:alphaModFix/>
          </a:blip>
          <a:srcRect/>
          <a:stretch/>
        </p:blipFill>
        <p:spPr>
          <a:xfrm>
            <a:off x="461850" y="1208450"/>
            <a:ext cx="6502725" cy="378707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20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Redux - Root Component with Provider</a:t>
            </a:r>
            <a:endParaRPr sz="2400" b="1">
              <a:solidFill>
                <a:schemeClr val="lt1"/>
              </a:solidFill>
            </a:endParaRPr>
          </a:p>
        </p:txBody>
      </p:sp>
      <p:sp>
        <p:nvSpPr>
          <p:cNvPr id="1737" name="Google Shape;1737;p20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38" name="Google Shape;1738;p20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39" name="Google Shape;1739;p20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740" name="Google Shape;1740;p20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1741" name="Google Shape;1741;p206"/>
          <p:cNvPicPr preferRelativeResize="0"/>
          <p:nvPr/>
        </p:nvPicPr>
        <p:blipFill rotWithShape="1">
          <a:blip r:embed="rId4">
            <a:alphaModFix/>
          </a:blip>
          <a:srcRect/>
          <a:stretch/>
        </p:blipFill>
        <p:spPr>
          <a:xfrm>
            <a:off x="460325" y="1278250"/>
            <a:ext cx="4967350" cy="370992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pic>
        <p:nvPicPr>
          <p:cNvPr id="1746" name="Google Shape;1746;p20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1747" name="Google Shape;1747;p20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4 : Topics</a:t>
            </a:r>
            <a:endParaRPr sz="2400" b="1">
              <a:solidFill>
                <a:schemeClr val="lt1"/>
              </a:solidFill>
            </a:endParaRPr>
          </a:p>
        </p:txBody>
      </p:sp>
      <p:sp>
        <p:nvSpPr>
          <p:cNvPr id="1748" name="Google Shape;1748;p207"/>
          <p:cNvSpPr txBox="1"/>
          <p:nvPr/>
        </p:nvSpPr>
        <p:spPr>
          <a:xfrm>
            <a:off x="461850" y="1278250"/>
            <a:ext cx="8220300" cy="1693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React Context &amp; Provider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React Styling, CSS Modules, CSS in JS, and Tailwind CSS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React Jest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PWA</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SQL and NoSQL</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Request &amp; Response Lifecycle</a:t>
            </a:r>
            <a:endParaRPr sz="2400" b="1">
              <a:solidFill>
                <a:schemeClr val="lt1"/>
              </a:solidFill>
            </a:endParaRPr>
          </a:p>
        </p:txBody>
      </p:sp>
      <p:sp>
        <p:nvSpPr>
          <p:cNvPr id="470" name="Google Shape;470;p73"/>
          <p:cNvSpPr txBox="1"/>
          <p:nvPr/>
        </p:nvSpPr>
        <p:spPr>
          <a:xfrm>
            <a:off x="461850" y="1278250"/>
            <a:ext cx="8220300" cy="244679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Client sends HTTP request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DNS resolves domain to IP</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Web server receives request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Application server executes logic</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Database queried if needed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Server sends HTTP response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Browser renders page</a:t>
            </a:r>
            <a:endParaRPr sz="1400" b="0" i="0" u="none" strike="noStrike" cap="none">
              <a:solidFill>
                <a:schemeClr val="lt1"/>
              </a:solidFill>
              <a:latin typeface="Hepta Slab"/>
              <a:ea typeface="Hepta Slab"/>
              <a:cs typeface="Hepta Slab"/>
              <a:sym typeface="Hepta Slab"/>
            </a:endParaRPr>
          </a:p>
        </p:txBody>
      </p:sp>
      <p:pic>
        <p:nvPicPr>
          <p:cNvPr id="471" name="Google Shape;471;p7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pic>
        <p:nvPicPr>
          <p:cNvPr id="1753" name="Google Shape;1753;p20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1754" name="Google Shape;1754;p20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4 : Practices</a:t>
            </a:r>
            <a:endParaRPr sz="2400" b="1">
              <a:solidFill>
                <a:schemeClr val="lt1"/>
              </a:solidFill>
            </a:endParaRPr>
          </a:p>
        </p:txBody>
      </p:sp>
      <p:sp>
        <p:nvSpPr>
          <p:cNvPr id="1755" name="Google Shape;1755;p208"/>
          <p:cNvSpPr txBox="1"/>
          <p:nvPr/>
        </p:nvSpPr>
        <p:spPr>
          <a:xfrm>
            <a:off x="461850" y="1278250"/>
            <a:ext cx="8220300" cy="1369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Develop a RESTful API using Node JS &amp; Express jS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Integrate JWT authentication in a Node JS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Create a Progressive Web APP</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Testing React Component using JEST</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20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Context &amp; Provider</a:t>
            </a:r>
            <a:endParaRPr sz="2400" b="1">
              <a:solidFill>
                <a:schemeClr val="lt1"/>
              </a:solidFill>
            </a:endParaRPr>
          </a:p>
        </p:txBody>
      </p:sp>
      <p:sp>
        <p:nvSpPr>
          <p:cNvPr id="1761" name="Google Shape;1761;p20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62" name="Google Shape;1762;p20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63" name="Google Shape;1763;p20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64" name="Google Shape;1764;p209"/>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React Context and Provider are fundamental parts of the React Context API, designed to address the issue of "prop drilling" and enable efficient state management across components.</a:t>
            </a:r>
            <a:endParaRPr sz="1400" b="0" i="0" u="none" strike="noStrike" cap="none">
              <a:solidFill>
                <a:schemeClr val="lt1"/>
              </a:solidFill>
              <a:latin typeface="Hepta Slab"/>
              <a:ea typeface="Hepta Slab"/>
              <a:cs typeface="Hepta Slab"/>
              <a:sym typeface="Hepta Slab"/>
            </a:endParaRPr>
          </a:p>
        </p:txBody>
      </p:sp>
      <p:pic>
        <p:nvPicPr>
          <p:cNvPr id="1765" name="Google Shape;1765;p20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21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Context</a:t>
            </a:r>
            <a:endParaRPr sz="2400" b="1">
              <a:solidFill>
                <a:schemeClr val="lt1"/>
              </a:solidFill>
            </a:endParaRPr>
          </a:p>
        </p:txBody>
      </p:sp>
      <p:sp>
        <p:nvSpPr>
          <p:cNvPr id="1771" name="Google Shape;1771;p21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72" name="Google Shape;1772;p21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73" name="Google Shape;1773;p21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74" name="Google Shape;1774;p210"/>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React Context provides a way to share data that can be considered "global" for a tree of React components, without having to manually pass props down through every level of the component tree. It acts as a central storage for specific data or state that multiple components might need to access. </a:t>
            </a:r>
            <a:endParaRPr sz="1400" b="0" i="0" u="none" strike="noStrike" cap="none">
              <a:solidFill>
                <a:schemeClr val="lt1"/>
              </a:solidFill>
              <a:latin typeface="Hepta Slab"/>
              <a:ea typeface="Hepta Slab"/>
              <a:cs typeface="Hepta Slab"/>
              <a:sym typeface="Hepta Slab"/>
            </a:endParaRPr>
          </a:p>
        </p:txBody>
      </p:sp>
      <p:pic>
        <p:nvPicPr>
          <p:cNvPr id="1775" name="Google Shape;1775;p210"/>
          <p:cNvPicPr preferRelativeResize="0"/>
          <p:nvPr/>
        </p:nvPicPr>
        <p:blipFill rotWithShape="1">
          <a:blip r:embed="rId3">
            <a:alphaModFix/>
          </a:blip>
          <a:srcRect/>
          <a:stretch/>
        </p:blipFill>
        <p:spPr>
          <a:xfrm>
            <a:off x="461850" y="2430325"/>
            <a:ext cx="7810500" cy="2190750"/>
          </a:xfrm>
          <a:prstGeom prst="rect">
            <a:avLst/>
          </a:prstGeom>
          <a:noFill/>
          <a:ln>
            <a:noFill/>
          </a:ln>
        </p:spPr>
      </p:pic>
      <p:pic>
        <p:nvPicPr>
          <p:cNvPr id="1776" name="Google Shape;1776;p210"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21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Context.Provider</a:t>
            </a:r>
            <a:endParaRPr sz="2400" b="1">
              <a:solidFill>
                <a:schemeClr val="lt1"/>
              </a:solidFill>
            </a:endParaRPr>
          </a:p>
        </p:txBody>
      </p:sp>
      <p:sp>
        <p:nvSpPr>
          <p:cNvPr id="1782" name="Google Shape;1782;p21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83" name="Google Shape;1783;p21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84" name="Google Shape;1784;p21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85" name="Google Shape;1785;p211"/>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Context.Provider component is a special component provided by React that allows its child components to subscribe to a specific context. It serves as the source of truth for the context's value within its subtree. </a:t>
            </a:r>
            <a:endParaRPr sz="1400" b="0" i="0" u="none" strike="noStrike" cap="none">
              <a:solidFill>
                <a:schemeClr val="lt1"/>
              </a:solidFill>
              <a:latin typeface="Hepta Slab"/>
              <a:ea typeface="Hepta Slab"/>
              <a:cs typeface="Hepta Slab"/>
              <a:sym typeface="Hepta Slab"/>
            </a:endParaRPr>
          </a:p>
        </p:txBody>
      </p:sp>
      <p:pic>
        <p:nvPicPr>
          <p:cNvPr id="1786" name="Google Shape;1786;p211"/>
          <p:cNvPicPr preferRelativeResize="0"/>
          <p:nvPr/>
        </p:nvPicPr>
        <p:blipFill rotWithShape="1">
          <a:blip r:embed="rId3">
            <a:alphaModFix/>
          </a:blip>
          <a:srcRect/>
          <a:stretch/>
        </p:blipFill>
        <p:spPr>
          <a:xfrm>
            <a:off x="528675" y="2324950"/>
            <a:ext cx="5240661" cy="2666150"/>
          </a:xfrm>
          <a:prstGeom prst="rect">
            <a:avLst/>
          </a:prstGeom>
          <a:noFill/>
          <a:ln>
            <a:noFill/>
          </a:ln>
        </p:spPr>
      </p:pic>
      <p:pic>
        <p:nvPicPr>
          <p:cNvPr id="1787" name="Google Shape;1787;p211"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21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Context.Provider ~ Code (Auth Ex.)</a:t>
            </a:r>
            <a:endParaRPr sz="2400" b="1">
              <a:solidFill>
                <a:schemeClr val="lt1"/>
              </a:solidFill>
            </a:endParaRPr>
          </a:p>
        </p:txBody>
      </p:sp>
      <p:sp>
        <p:nvSpPr>
          <p:cNvPr id="1793" name="Google Shape;1793;p21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94" name="Google Shape;1794;p21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795" name="Google Shape;1795;p21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796" name="Google Shape;1796;p212"/>
          <p:cNvPicPr preferRelativeResize="0"/>
          <p:nvPr/>
        </p:nvPicPr>
        <p:blipFill rotWithShape="1">
          <a:blip r:embed="rId3">
            <a:alphaModFix/>
          </a:blip>
          <a:srcRect/>
          <a:stretch/>
        </p:blipFill>
        <p:spPr>
          <a:xfrm>
            <a:off x="461850" y="1278250"/>
            <a:ext cx="6702351" cy="3657600"/>
          </a:xfrm>
          <a:prstGeom prst="rect">
            <a:avLst/>
          </a:prstGeom>
          <a:noFill/>
          <a:ln>
            <a:noFill/>
          </a:ln>
        </p:spPr>
      </p:pic>
      <p:pic>
        <p:nvPicPr>
          <p:cNvPr id="1797" name="Google Shape;1797;p212"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21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Context.Provider ~ Code (Auth Usage)</a:t>
            </a:r>
            <a:endParaRPr sz="2400" b="1">
              <a:solidFill>
                <a:schemeClr val="lt1"/>
              </a:solidFill>
            </a:endParaRPr>
          </a:p>
        </p:txBody>
      </p:sp>
      <p:sp>
        <p:nvSpPr>
          <p:cNvPr id="1803" name="Google Shape;1803;p21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04" name="Google Shape;1804;p21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05" name="Google Shape;1805;p21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806" name="Google Shape;1806;p213"/>
          <p:cNvPicPr preferRelativeResize="0"/>
          <p:nvPr/>
        </p:nvPicPr>
        <p:blipFill rotWithShape="1">
          <a:blip r:embed="rId3">
            <a:alphaModFix/>
          </a:blip>
          <a:srcRect/>
          <a:stretch/>
        </p:blipFill>
        <p:spPr>
          <a:xfrm>
            <a:off x="460325" y="1278250"/>
            <a:ext cx="6555008" cy="3160251"/>
          </a:xfrm>
          <a:prstGeom prst="rect">
            <a:avLst/>
          </a:prstGeom>
          <a:noFill/>
          <a:ln>
            <a:noFill/>
          </a:ln>
        </p:spPr>
      </p:pic>
      <p:pic>
        <p:nvPicPr>
          <p:cNvPr id="1807" name="Google Shape;1807;p213"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21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Styling</a:t>
            </a:r>
            <a:endParaRPr sz="2400" b="1">
              <a:solidFill>
                <a:schemeClr val="lt1"/>
              </a:solidFill>
            </a:endParaRPr>
          </a:p>
        </p:txBody>
      </p:sp>
      <p:sp>
        <p:nvSpPr>
          <p:cNvPr id="1813" name="Google Shape;1813;p21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14" name="Google Shape;1814;p21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15" name="Google Shape;1815;p21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16" name="Google Shape;1816;p214"/>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Styles are applied directly to React elements using the style prop, which accepts a JavaScript object.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CSS properties are written in camelCase (e.g., backgroundColor instead of background-color).</a:t>
            </a:r>
            <a:endParaRPr sz="1400" b="0" i="0" u="none" strike="noStrike" cap="none">
              <a:solidFill>
                <a:schemeClr val="lt1"/>
              </a:solidFill>
              <a:latin typeface="Hepta Slab"/>
              <a:ea typeface="Hepta Slab"/>
              <a:cs typeface="Hepta Slab"/>
              <a:sym typeface="Hepta Slab"/>
            </a:endParaRPr>
          </a:p>
        </p:txBody>
      </p:sp>
      <p:pic>
        <p:nvPicPr>
          <p:cNvPr id="1817" name="Google Shape;1817;p214"/>
          <p:cNvPicPr preferRelativeResize="0"/>
          <p:nvPr/>
        </p:nvPicPr>
        <p:blipFill rotWithShape="1">
          <a:blip r:embed="rId3">
            <a:alphaModFix/>
          </a:blip>
          <a:srcRect/>
          <a:stretch/>
        </p:blipFill>
        <p:spPr>
          <a:xfrm>
            <a:off x="461850" y="2571750"/>
            <a:ext cx="8331450" cy="1784200"/>
          </a:xfrm>
          <a:prstGeom prst="rect">
            <a:avLst/>
          </a:prstGeom>
          <a:noFill/>
          <a:ln>
            <a:noFill/>
          </a:ln>
        </p:spPr>
      </p:pic>
      <p:pic>
        <p:nvPicPr>
          <p:cNvPr id="1818" name="Google Shape;1818;p214"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21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CSS Modules</a:t>
            </a:r>
            <a:endParaRPr sz="2400" b="1">
              <a:solidFill>
                <a:schemeClr val="lt1"/>
              </a:solidFill>
            </a:endParaRPr>
          </a:p>
        </p:txBody>
      </p:sp>
      <p:sp>
        <p:nvSpPr>
          <p:cNvPr id="1824" name="Google Shape;1824;p21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25" name="Google Shape;1825;p21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26" name="Google Shape;1826;p21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27" name="Google Shape;1827;p215"/>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CSS Modules provide local scoping for CSS classes, preventing naming conflicts between components.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Each CSS file is treated as a module, and class names are automatically generated to be unique.</a:t>
            </a:r>
            <a:endParaRPr sz="1400" b="0" i="0" u="none" strike="noStrike" cap="none">
              <a:solidFill>
                <a:schemeClr val="lt1"/>
              </a:solidFill>
              <a:latin typeface="Hepta Slab"/>
              <a:ea typeface="Hepta Slab"/>
              <a:cs typeface="Hepta Slab"/>
              <a:sym typeface="Hepta Slab"/>
            </a:endParaRPr>
          </a:p>
          <a:p>
            <a:pPr marL="457200" marR="0" lvl="0" indent="-228600" algn="l" rtl="0">
              <a:lnSpc>
                <a:spcPct val="150000"/>
              </a:lnSpc>
              <a:spcBef>
                <a:spcPts val="0"/>
              </a:spcBef>
              <a:spcAft>
                <a:spcPts val="0"/>
              </a:spcAft>
              <a:buClr>
                <a:schemeClr val="lt1"/>
              </a:buClr>
              <a:buSzPts val="1400"/>
              <a:buFont typeface="Arial"/>
              <a:buNone/>
            </a:pPr>
            <a:endParaRPr sz="1400" b="0" i="0" u="none" strike="noStrike" cap="none">
              <a:solidFill>
                <a:schemeClr val="lt1"/>
              </a:solidFill>
              <a:latin typeface="Hepta Slab"/>
              <a:ea typeface="Hepta Slab"/>
              <a:cs typeface="Hepta Slab"/>
              <a:sym typeface="Hepta Slab"/>
            </a:endParaRPr>
          </a:p>
        </p:txBody>
      </p:sp>
      <p:pic>
        <p:nvPicPr>
          <p:cNvPr id="1828" name="Google Shape;1828;p215"/>
          <p:cNvPicPr preferRelativeResize="0"/>
          <p:nvPr/>
        </p:nvPicPr>
        <p:blipFill rotWithShape="1">
          <a:blip r:embed="rId3">
            <a:alphaModFix/>
          </a:blip>
          <a:srcRect/>
          <a:stretch/>
        </p:blipFill>
        <p:spPr>
          <a:xfrm>
            <a:off x="461850" y="2577075"/>
            <a:ext cx="2759675" cy="1619575"/>
          </a:xfrm>
          <a:prstGeom prst="rect">
            <a:avLst/>
          </a:prstGeom>
          <a:noFill/>
          <a:ln>
            <a:noFill/>
          </a:ln>
        </p:spPr>
      </p:pic>
      <p:pic>
        <p:nvPicPr>
          <p:cNvPr id="1829" name="Google Shape;1829;p215"/>
          <p:cNvPicPr preferRelativeResize="0"/>
          <p:nvPr/>
        </p:nvPicPr>
        <p:blipFill rotWithShape="1">
          <a:blip r:embed="rId4">
            <a:alphaModFix/>
          </a:blip>
          <a:srcRect/>
          <a:stretch/>
        </p:blipFill>
        <p:spPr>
          <a:xfrm>
            <a:off x="3373925" y="2577075"/>
            <a:ext cx="4206684" cy="2513750"/>
          </a:xfrm>
          <a:prstGeom prst="rect">
            <a:avLst/>
          </a:prstGeom>
          <a:noFill/>
          <a:ln>
            <a:noFill/>
          </a:ln>
        </p:spPr>
      </p:pic>
      <p:pic>
        <p:nvPicPr>
          <p:cNvPr id="1830" name="Google Shape;1830;p215"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1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CSS-in-JS Libraries</a:t>
            </a:r>
            <a:endParaRPr sz="2400" b="1">
              <a:solidFill>
                <a:schemeClr val="lt1"/>
              </a:solidFill>
            </a:endParaRPr>
          </a:p>
        </p:txBody>
      </p:sp>
      <p:sp>
        <p:nvSpPr>
          <p:cNvPr id="1836" name="Google Shape;1836;p21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37" name="Google Shape;1837;p21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38" name="Google Shape;1838;p21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39" name="Google Shape;1839;p216"/>
          <p:cNvSpPr txBox="1"/>
          <p:nvPr/>
        </p:nvSpPr>
        <p:spPr>
          <a:xfrm>
            <a:off x="461850" y="1278250"/>
            <a:ext cx="4256100" cy="276995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Libraries like styled-components or Emotion allow writing CSS directly within JavaScript files using tagged template literals.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This approach enables component-based styling, dynamic styles based on props, and easy theme integration.</a:t>
            </a:r>
            <a:endParaRPr sz="1400" b="0" i="0" u="none" strike="noStrike" cap="none">
              <a:solidFill>
                <a:schemeClr val="lt1"/>
              </a:solidFill>
              <a:latin typeface="Hepta Slab"/>
              <a:ea typeface="Hepta Slab"/>
              <a:cs typeface="Hepta Slab"/>
              <a:sym typeface="Hepta Slab"/>
            </a:endParaRPr>
          </a:p>
        </p:txBody>
      </p:sp>
      <p:pic>
        <p:nvPicPr>
          <p:cNvPr id="1840" name="Google Shape;1840;p216"/>
          <p:cNvPicPr preferRelativeResize="0"/>
          <p:nvPr/>
        </p:nvPicPr>
        <p:blipFill rotWithShape="1">
          <a:blip r:embed="rId3">
            <a:alphaModFix/>
          </a:blip>
          <a:srcRect/>
          <a:stretch/>
        </p:blipFill>
        <p:spPr>
          <a:xfrm>
            <a:off x="5011800" y="1278250"/>
            <a:ext cx="3568026" cy="3435849"/>
          </a:xfrm>
          <a:prstGeom prst="rect">
            <a:avLst/>
          </a:prstGeom>
          <a:noFill/>
          <a:ln>
            <a:noFill/>
          </a:ln>
        </p:spPr>
      </p:pic>
      <p:pic>
        <p:nvPicPr>
          <p:cNvPr id="1841" name="Google Shape;1841;p216"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21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Tailwind CSS (utility-first)</a:t>
            </a:r>
            <a:endParaRPr sz="2400" b="1">
              <a:solidFill>
                <a:schemeClr val="lt1"/>
              </a:solidFill>
            </a:endParaRPr>
          </a:p>
        </p:txBody>
      </p:sp>
      <p:sp>
        <p:nvSpPr>
          <p:cNvPr id="1847" name="Google Shape;1847;p21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48" name="Google Shape;1848;p21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49" name="Google Shape;1849;p21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50" name="Google Shape;1850;p217"/>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Tailwind CSS, when used with React, embodies a "utility-first" approach to styling. This paradigm shifts away from traditional semantic CSS classes and instead provides a vast collection of single-purpose utility classes that directly correspond to specific CSS properties.</a:t>
            </a:r>
            <a:endParaRPr sz="1400" b="0" i="0" u="none" strike="noStrike" cap="none">
              <a:solidFill>
                <a:schemeClr val="lt1"/>
              </a:solidFill>
              <a:latin typeface="Hepta Slab"/>
              <a:ea typeface="Hepta Slab"/>
              <a:cs typeface="Hepta Slab"/>
              <a:sym typeface="Hepta Slab"/>
            </a:endParaRPr>
          </a:p>
        </p:txBody>
      </p:sp>
      <p:pic>
        <p:nvPicPr>
          <p:cNvPr id="1851" name="Google Shape;1851;p217"/>
          <p:cNvPicPr preferRelativeResize="0"/>
          <p:nvPr/>
        </p:nvPicPr>
        <p:blipFill rotWithShape="1">
          <a:blip r:embed="rId3">
            <a:alphaModFix/>
          </a:blip>
          <a:srcRect/>
          <a:stretch/>
        </p:blipFill>
        <p:spPr>
          <a:xfrm>
            <a:off x="461850" y="2447100"/>
            <a:ext cx="8220300" cy="2091448"/>
          </a:xfrm>
          <a:prstGeom prst="rect">
            <a:avLst/>
          </a:prstGeom>
          <a:noFill/>
          <a:ln>
            <a:noFill/>
          </a:ln>
        </p:spPr>
      </p:pic>
      <p:pic>
        <p:nvPicPr>
          <p:cNvPr id="1852" name="Google Shape;1852;p217"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Responsive Design, and Web Standards</a:t>
            </a:r>
            <a:endParaRPr sz="2400" b="1">
              <a:solidFill>
                <a:schemeClr val="lt1"/>
              </a:solidFill>
            </a:endParaRPr>
          </a:p>
        </p:txBody>
      </p:sp>
      <p:sp>
        <p:nvSpPr>
          <p:cNvPr id="477" name="Google Shape;477;p74"/>
          <p:cNvSpPr txBox="1"/>
          <p:nvPr/>
        </p:nvSpPr>
        <p:spPr>
          <a:xfrm>
            <a:off x="461850" y="1724500"/>
            <a:ext cx="8220300" cy="1046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Responsive vs Adaptive Design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Web Standards &amp; Best Practices</a:t>
            </a:r>
            <a:endParaRPr>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Security &amp; Authentication in Web Apps</a:t>
            </a:r>
            <a:endParaRPr sz="1400" b="0" i="0" u="none" strike="noStrike" cap="none">
              <a:solidFill>
                <a:schemeClr val="lt1"/>
              </a:solidFill>
              <a:latin typeface="Hepta Slab"/>
              <a:ea typeface="Hepta Slab"/>
              <a:cs typeface="Hepta Slab"/>
              <a:sym typeface="Hepta Slab"/>
            </a:endParaRPr>
          </a:p>
        </p:txBody>
      </p:sp>
      <p:pic>
        <p:nvPicPr>
          <p:cNvPr id="478" name="Google Shape;478;p7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21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PWA</a:t>
            </a:r>
            <a:endParaRPr sz="2400" b="1">
              <a:solidFill>
                <a:schemeClr val="lt1"/>
              </a:solidFill>
            </a:endParaRPr>
          </a:p>
        </p:txBody>
      </p:sp>
      <p:sp>
        <p:nvSpPr>
          <p:cNvPr id="1858" name="Google Shape;1858;p21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59" name="Google Shape;1859;p21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60" name="Google Shape;1860;p21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61" name="Google Shape;1861;p218"/>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 Progressive Web App (PWA) is a web application that utilizes modern web technologies to provide an app-like experience to users. PWAs are designed to be reliable, fast, and engaging, working across different devices and browsers. They leverage features like</a:t>
            </a:r>
            <a:endParaRPr sz="1400" b="0" i="0" u="none" strike="noStrike" cap="none">
              <a:solidFill>
                <a:schemeClr val="lt1"/>
              </a:solidFill>
              <a:latin typeface="Hepta Slab"/>
              <a:ea typeface="Hepta Slab"/>
              <a:cs typeface="Hepta Slab"/>
              <a:sym typeface="Hepta Slab"/>
            </a:endParaRPr>
          </a:p>
        </p:txBody>
      </p:sp>
      <p:pic>
        <p:nvPicPr>
          <p:cNvPr id="1862" name="Google Shape;1862;p21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21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PWA - Key Concepts</a:t>
            </a:r>
            <a:endParaRPr sz="2400" b="1">
              <a:solidFill>
                <a:schemeClr val="lt1"/>
              </a:solidFill>
            </a:endParaRPr>
          </a:p>
        </p:txBody>
      </p:sp>
      <p:sp>
        <p:nvSpPr>
          <p:cNvPr id="1868" name="Google Shape;1868;p21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69" name="Google Shape;1869;p21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70" name="Google Shape;1870;p21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71" name="Google Shape;1871;p219"/>
          <p:cNvSpPr txBox="1"/>
          <p:nvPr/>
        </p:nvSpPr>
        <p:spPr>
          <a:xfrm>
            <a:off x="461850" y="1278250"/>
            <a:ext cx="8220300" cy="470895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App-like Experience:</a:t>
            </a:r>
            <a:r>
              <a:rPr lang="en" sz="1400" b="0" i="0" u="none" strike="noStrike" cap="none">
                <a:solidFill>
                  <a:schemeClr val="lt1"/>
                </a:solidFill>
                <a:latin typeface="Hepta Slab"/>
                <a:ea typeface="Hepta Slab"/>
                <a:cs typeface="Hepta Slab"/>
                <a:sym typeface="Hepta Slab"/>
              </a:rPr>
              <a:t> PWAs aim to provide a user experience similar to native mobile apps, with features like full-screen display, smooth transitions, and access to device hardware.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Push Notifications:</a:t>
            </a:r>
            <a:r>
              <a:rPr lang="en" sz="1400" b="0" i="0" u="none" strike="noStrike" cap="none">
                <a:solidFill>
                  <a:schemeClr val="lt1"/>
                </a:solidFill>
                <a:latin typeface="Hepta Slab"/>
                <a:ea typeface="Hepta Slab"/>
                <a:cs typeface="Hepta Slab"/>
                <a:sym typeface="Hepta Slab"/>
              </a:rPr>
              <a:t> PWAs can send push notifications to users, even when the app is not actively open, improving user engagement and re-engagement.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Offline Functionality:</a:t>
            </a:r>
            <a:r>
              <a:rPr lang="en" sz="1400" b="0" i="0" u="none" strike="noStrike" cap="none">
                <a:solidFill>
                  <a:schemeClr val="lt1"/>
                </a:solidFill>
                <a:latin typeface="Hepta Slab"/>
                <a:ea typeface="Hepta Slab"/>
                <a:cs typeface="Hepta Slab"/>
                <a:sym typeface="Hepta Slab"/>
              </a:rPr>
              <a:t> PWAs can store website content and assets locally using service workers, allowing users to access the app even without an internet connection.</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Cross-Platform Compatibility:</a:t>
            </a:r>
            <a:r>
              <a:rPr lang="en" sz="1400" b="0" i="0" u="none" strike="noStrike" cap="none">
                <a:solidFill>
                  <a:schemeClr val="lt1"/>
                </a:solidFill>
                <a:latin typeface="Hepta Slab"/>
                <a:ea typeface="Hepta Slab"/>
                <a:cs typeface="Hepta Slab"/>
                <a:sym typeface="Hepta Slab"/>
              </a:rPr>
              <a:t> PWAs are built using web technologies and can run on various devices and browsers, including desktops, smartphones, and tablets.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Web App Manifest:</a:t>
            </a:r>
            <a:r>
              <a:rPr lang="en" sz="1400" b="0" i="0" u="none" strike="noStrike" cap="none">
                <a:solidFill>
                  <a:schemeClr val="lt1"/>
                </a:solidFill>
                <a:latin typeface="Hepta Slab"/>
                <a:ea typeface="Hepta Slab"/>
                <a:cs typeface="Hepta Slab"/>
                <a:sym typeface="Hepta Slab"/>
              </a:rPr>
              <a:t> This JSON file provides metadata about the PWA, such as its name, icons, and start URL. This allows users to install the app to their device's home screen and launch it like a native app.</a:t>
            </a:r>
            <a:endParaRPr sz="1400" b="0" i="0" u="none" strike="noStrike" cap="none">
              <a:solidFill>
                <a:schemeClr val="lt1"/>
              </a:solidFill>
              <a:latin typeface="Hepta Slab"/>
              <a:ea typeface="Hepta Slab"/>
              <a:cs typeface="Hepta Slab"/>
              <a:sym typeface="Hepta Slab"/>
            </a:endParaRPr>
          </a:p>
        </p:txBody>
      </p:sp>
      <p:pic>
        <p:nvPicPr>
          <p:cNvPr id="1872" name="Google Shape;1872;p21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2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React: Jest</a:t>
            </a:r>
            <a:endParaRPr sz="2400" b="1">
              <a:solidFill>
                <a:schemeClr val="lt1"/>
              </a:solidFill>
            </a:endParaRPr>
          </a:p>
        </p:txBody>
      </p:sp>
      <p:sp>
        <p:nvSpPr>
          <p:cNvPr id="1878" name="Google Shape;1878;p22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79" name="Google Shape;1879;p22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80" name="Google Shape;1880;p22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81" name="Google Shape;1881;p220"/>
          <p:cNvSpPr txBox="1"/>
          <p:nvPr/>
        </p:nvSpPr>
        <p:spPr>
          <a:xfrm>
            <a:off x="461850" y="1278250"/>
            <a:ext cx="82203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350"/>
              <a:buFont typeface="Arial"/>
              <a:buNone/>
            </a:pPr>
            <a:r>
              <a:rPr lang="en" sz="1350" b="0" i="0" u="none" strike="noStrike" cap="none">
                <a:solidFill>
                  <a:srgbClr val="001D35"/>
                </a:solidFill>
                <a:highlight>
                  <a:srgbClr val="FFFFFF"/>
                </a:highlight>
                <a:latin typeface="Hepta Slab"/>
                <a:ea typeface="Hepta Slab"/>
                <a:cs typeface="Hepta Slab"/>
                <a:sym typeface="Hepta Slab"/>
              </a:rPr>
              <a:t>Jest is a JavaScript testing framework developed by Meta, specifically designed for testing React applications, among other JavaScript projects. It acts as a test runner, executing your tests and providing a robust environment for verifying the functionality of your React components.</a:t>
            </a:r>
            <a:endParaRPr sz="1400" b="0" i="0" u="none" strike="noStrike" cap="none">
              <a:solidFill>
                <a:schemeClr val="lt1"/>
              </a:solidFill>
              <a:latin typeface="Hepta Slab"/>
              <a:ea typeface="Hepta Slab"/>
              <a:cs typeface="Hepta Slab"/>
              <a:sym typeface="Hepta Slab"/>
            </a:endParaRPr>
          </a:p>
        </p:txBody>
      </p:sp>
      <p:pic>
        <p:nvPicPr>
          <p:cNvPr id="1882" name="Google Shape;1882;p22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2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Database : SQL &amp; NoSQL</a:t>
            </a:r>
            <a:endParaRPr sz="2400" b="1">
              <a:solidFill>
                <a:schemeClr val="lt1"/>
              </a:solidFill>
            </a:endParaRPr>
          </a:p>
        </p:txBody>
      </p:sp>
      <p:sp>
        <p:nvSpPr>
          <p:cNvPr id="1888" name="Google Shape;1888;p22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89" name="Google Shape;1889;p22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90" name="Google Shape;1890;p22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91" name="Google Shape;1891;p221"/>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SQL and NoSQL represent two fundamentally different approaches to database management, each with distinct characteristics regarding data structure, scalability, and query language.</a:t>
            </a:r>
            <a:endParaRPr sz="1400" b="0" i="0" u="none" strike="noStrike" cap="none">
              <a:solidFill>
                <a:schemeClr val="lt1"/>
              </a:solidFill>
              <a:latin typeface="Hepta Slab"/>
              <a:ea typeface="Hepta Slab"/>
              <a:cs typeface="Hepta Slab"/>
              <a:sym typeface="Hepta Slab"/>
            </a:endParaRPr>
          </a:p>
        </p:txBody>
      </p:sp>
      <p:pic>
        <p:nvPicPr>
          <p:cNvPr id="1892" name="Google Shape;1892;p22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2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SQL Databases</a:t>
            </a:r>
            <a:endParaRPr sz="2400" b="1">
              <a:solidFill>
                <a:schemeClr val="lt1"/>
              </a:solidFill>
            </a:endParaRPr>
          </a:p>
        </p:txBody>
      </p:sp>
      <p:sp>
        <p:nvSpPr>
          <p:cNvPr id="1898" name="Google Shape;1898;p22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899" name="Google Shape;1899;p22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00" name="Google Shape;1900;p22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01" name="Google Shape;1901;p222"/>
          <p:cNvSpPr txBox="1"/>
          <p:nvPr/>
        </p:nvSpPr>
        <p:spPr>
          <a:xfrm>
            <a:off x="461850" y="1278250"/>
            <a:ext cx="8220300" cy="470895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Structure:</a:t>
            </a:r>
            <a:endParaRPr sz="1400" b="1"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SQL databases are relational, organizing data into tables with predefined schemas. Each table consists of rows and columns, and relationships between tables are established using foreign keys.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Scalability:</a:t>
            </a:r>
            <a:endParaRPr sz="1400" b="1"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Traditionally, SQL databases scale vertically, meaning performance is enhanced by upgrading hardware resources (e.g., CPU, RAM) on a single server.</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Query Language:</a:t>
            </a:r>
            <a:endParaRPr sz="1400" b="1"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They utilize Structured Query Language (SQL) for data definition, manipulation, and retrieval. SQL provides a standardized way to interact with the database.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Data Consistency:</a:t>
            </a:r>
            <a:endParaRPr sz="1400" b="1"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SQL databases prioritize ACID (Atomicity, Consistency, Isolation, Durability) properties, ensuring high data integrity and reliability, especially crucial for transactional systems.</a:t>
            </a:r>
            <a:endParaRPr sz="1400" b="0" i="0" u="none" strike="noStrike" cap="none">
              <a:solidFill>
                <a:schemeClr val="lt1"/>
              </a:solidFill>
              <a:latin typeface="Hepta Slab"/>
              <a:ea typeface="Hepta Slab"/>
              <a:cs typeface="Hepta Slab"/>
              <a:sym typeface="Hepta Slab"/>
            </a:endParaRPr>
          </a:p>
        </p:txBody>
      </p:sp>
      <p:pic>
        <p:nvPicPr>
          <p:cNvPr id="1902" name="Google Shape;1902;p22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22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NoSQL Databases</a:t>
            </a:r>
            <a:endParaRPr sz="2400" b="1">
              <a:solidFill>
                <a:schemeClr val="lt1"/>
              </a:solidFill>
            </a:endParaRPr>
          </a:p>
        </p:txBody>
      </p:sp>
      <p:sp>
        <p:nvSpPr>
          <p:cNvPr id="1908" name="Google Shape;1908;p22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09" name="Google Shape;1909;p22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10" name="Google Shape;1910;p22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11" name="Google Shape;1911;p223"/>
          <p:cNvSpPr txBox="1"/>
          <p:nvPr/>
        </p:nvSpPr>
        <p:spPr>
          <a:xfrm>
            <a:off x="461850" y="1278250"/>
            <a:ext cx="8220300" cy="470895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Structure: NoSQL databases are non-relational and offer various flexible data models, including document-oriented (e.g., MongoDB), key-value stores (e.g., Redis), wide-column stores (e.g., Cassandra), and graph databases (e.g., Neo4j). They typically have dynamic or flexible schemas.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Scalability: NoSQL databases are designed for horizontal scalability, allowing performance improvement by distributing data across multiple servers or nodes. This makes them suitable for handling large volumes of data and high traffic.</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Query Language: They do not exclusively use SQL. Instead, they employ various query methods specific to their data model, often using APIs or query languages tailored for their particular structure.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Data Consistency: NoSQL databases often prioritize availability and partition tolerance over strict consistency (following the CAP theorem), offering eventual consistency in distributed environments.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lt1"/>
              </a:solidFill>
              <a:latin typeface="Hepta Slab"/>
              <a:ea typeface="Hepta Slab"/>
              <a:cs typeface="Hepta Slab"/>
              <a:sym typeface="Hepta Slab"/>
            </a:endParaRPr>
          </a:p>
        </p:txBody>
      </p:sp>
      <p:pic>
        <p:nvPicPr>
          <p:cNvPr id="1912" name="Google Shape;1912;p22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22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SQL vs NoSQL</a:t>
            </a:r>
            <a:endParaRPr sz="2400" b="1">
              <a:solidFill>
                <a:schemeClr val="lt1"/>
              </a:solidFill>
            </a:endParaRPr>
          </a:p>
        </p:txBody>
      </p:sp>
      <p:sp>
        <p:nvSpPr>
          <p:cNvPr id="1918" name="Google Shape;1918;p22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19" name="Google Shape;1919;p22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20" name="Google Shape;1920;p22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921" name="Google Shape;1921;p22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graphicFrame>
        <p:nvGraphicFramePr>
          <p:cNvPr id="1922" name="Google Shape;1922;p224"/>
          <p:cNvGraphicFramePr/>
          <p:nvPr/>
        </p:nvGraphicFramePr>
        <p:xfrm>
          <a:off x="551675" y="1348975"/>
          <a:ext cx="8283175" cy="3268965"/>
        </p:xfrm>
        <a:graphic>
          <a:graphicData uri="http://schemas.openxmlformats.org/drawingml/2006/table">
            <a:tbl>
              <a:tblPr>
                <a:solidFill>
                  <a:srgbClr val="FFFFFF"/>
                </a:solidFill>
                <a:tableStyleId>{7DE7956A-E366-40D7-A467-84067E5B9ACD}</a:tableStyleId>
              </a:tblPr>
              <a:tblGrid>
                <a:gridCol w="1441700">
                  <a:extLst>
                    <a:ext uri="{9D8B030D-6E8A-4147-A177-3AD203B41FA5}">
                      <a16:colId xmlns:a16="http://schemas.microsoft.com/office/drawing/2014/main" val="20000"/>
                    </a:ext>
                  </a:extLst>
                </a:gridCol>
                <a:gridCol w="3263475">
                  <a:extLst>
                    <a:ext uri="{9D8B030D-6E8A-4147-A177-3AD203B41FA5}">
                      <a16:colId xmlns:a16="http://schemas.microsoft.com/office/drawing/2014/main" val="20001"/>
                    </a:ext>
                  </a:extLst>
                </a:gridCol>
                <a:gridCol w="3578000">
                  <a:extLst>
                    <a:ext uri="{9D8B030D-6E8A-4147-A177-3AD203B41FA5}">
                      <a16:colId xmlns:a16="http://schemas.microsoft.com/office/drawing/2014/main" val="20002"/>
                    </a:ext>
                  </a:extLst>
                </a:gridCol>
              </a:tblGrid>
              <a:tr h="3048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1D35"/>
                          </a:solidFill>
                          <a:highlight>
                            <a:srgbClr val="FFFFFF"/>
                          </a:highlight>
                          <a:latin typeface="Hepta Slab"/>
                          <a:ea typeface="Hepta Slab"/>
                          <a:cs typeface="Hepta Slab"/>
                          <a:sym typeface="Hepta Slab"/>
                        </a:rPr>
                        <a:t>Feature</a:t>
                      </a:r>
                      <a:endParaRPr sz="1400" b="1" u="none" strike="noStrike" cap="none">
                        <a:solidFill>
                          <a:srgbClr val="001D35"/>
                        </a:solidFill>
                        <a:highlight>
                          <a:srgbClr val="FFFFFF"/>
                        </a:highlight>
                      </a:endParaRPr>
                    </a:p>
                  </a:txBody>
                  <a:tcPr marL="91425" marR="91425" marT="91425" marB="114300">
                    <a:lnB w="9525" cap="flat" cmpd="sng">
                      <a:solidFill>
                        <a:srgbClr val="A3C9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1D35"/>
                          </a:solidFill>
                          <a:highlight>
                            <a:srgbClr val="FFFFFF"/>
                          </a:highlight>
                          <a:latin typeface="Hepta Slab"/>
                          <a:ea typeface="Hepta Slab"/>
                          <a:cs typeface="Hepta Slab"/>
                          <a:sym typeface="Hepta Slab"/>
                        </a:rPr>
                        <a:t>SQL Databases</a:t>
                      </a:r>
                      <a:endParaRPr sz="1400" b="1" u="none" strike="noStrike" cap="none">
                        <a:solidFill>
                          <a:srgbClr val="001D35"/>
                        </a:solidFill>
                        <a:highlight>
                          <a:srgbClr val="FFFFFF"/>
                        </a:highlight>
                      </a:endParaRPr>
                    </a:p>
                  </a:txBody>
                  <a:tcPr marL="91425" marR="91425" marT="91425" marB="114300">
                    <a:lnB w="9525" cap="flat" cmpd="sng">
                      <a:solidFill>
                        <a:srgbClr val="A3C9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1D35"/>
                          </a:solidFill>
                          <a:highlight>
                            <a:srgbClr val="FFFFFF"/>
                          </a:highlight>
                          <a:latin typeface="Hepta Slab"/>
                          <a:ea typeface="Hepta Slab"/>
                          <a:cs typeface="Hepta Slab"/>
                          <a:sym typeface="Hepta Slab"/>
                        </a:rPr>
                        <a:t>NoSQL Databases</a:t>
                      </a:r>
                      <a:endParaRPr sz="1400" b="1" u="none" strike="noStrike" cap="none">
                        <a:solidFill>
                          <a:srgbClr val="001D35"/>
                        </a:solidFill>
                        <a:highlight>
                          <a:srgbClr val="FFFFFF"/>
                        </a:highlight>
                      </a:endParaRPr>
                    </a:p>
                  </a:txBody>
                  <a:tcPr marL="91425" marR="91425" marT="91425" marB="114300">
                    <a:lnB w="9525" cap="flat" cmpd="sng">
                      <a:solidFill>
                        <a:srgbClr val="A3C9FF"/>
                      </a:solidFill>
                      <a:prstDash val="solid"/>
                      <a:round/>
                      <a:headEnd type="none" w="sm" len="sm"/>
                      <a:tailEnd type="none" w="sm" len="sm"/>
                    </a:lnB>
                  </a:tcPr>
                </a:tc>
                <a:extLst>
                  <a:ext uri="{0D108BD9-81ED-4DB2-BD59-A6C34878D82A}">
                    <a16:rowId xmlns:a16="http://schemas.microsoft.com/office/drawing/2014/main" val="10000"/>
                  </a:ext>
                </a:extLst>
              </a:tr>
              <a:tr h="6191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Data Model</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Relational (tables, rows, columns, schema)</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Non-relational (document, key-value, graph, etc.)</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extLst>
                  <a:ext uri="{0D108BD9-81ED-4DB2-BD59-A6C34878D82A}">
                    <a16:rowId xmlns:a16="http://schemas.microsoft.com/office/drawing/2014/main" val="10001"/>
                  </a:ext>
                </a:extLst>
              </a:tr>
              <a:tr h="428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Schema</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Predefined and rigid</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Dynamic or flexible</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extLst>
                  <a:ext uri="{0D108BD9-81ED-4DB2-BD59-A6C34878D82A}">
                    <a16:rowId xmlns:a16="http://schemas.microsoft.com/office/drawing/2014/main" val="10002"/>
                  </a:ext>
                </a:extLst>
              </a:tr>
              <a:tr h="428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Scalability</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Vertical (scale up)</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Horizontal (scale out)</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extLst>
                  <a:ext uri="{0D108BD9-81ED-4DB2-BD59-A6C34878D82A}">
                    <a16:rowId xmlns:a16="http://schemas.microsoft.com/office/drawing/2014/main" val="10003"/>
                  </a:ext>
                </a:extLst>
              </a:tr>
              <a:tr h="6191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Query Language</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SQL</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Various APIs and query languages</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extLst>
                  <a:ext uri="{0D108BD9-81ED-4DB2-BD59-A6C34878D82A}">
                    <a16:rowId xmlns:a16="http://schemas.microsoft.com/office/drawing/2014/main" val="10004"/>
                  </a:ext>
                </a:extLst>
              </a:tr>
              <a:tr h="6191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Consistency</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ACID properties (strong consistency)</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001D35"/>
                          </a:solidFill>
                          <a:highlight>
                            <a:srgbClr val="FFFFFF"/>
                          </a:highlight>
                          <a:latin typeface="Hepta Slab"/>
                          <a:ea typeface="Hepta Slab"/>
                          <a:cs typeface="Hepta Slab"/>
                          <a:sym typeface="Hepta Slab"/>
                        </a:rPr>
                        <a:t>Often eventual consistency (prioritizes availability)</a:t>
                      </a:r>
                      <a:endParaRPr sz="1400" u="none" strike="noStrike" cap="none">
                        <a:solidFill>
                          <a:srgbClr val="001D35"/>
                        </a:solidFill>
                        <a:highlight>
                          <a:srgbClr val="FFFFFF"/>
                        </a:highlight>
                      </a:endParaRPr>
                    </a:p>
                  </a:txBody>
                  <a:tcPr marL="91425" marR="91425" marT="114300" marB="114300">
                    <a:lnT w="9525" cap="flat" cmpd="sng">
                      <a:solidFill>
                        <a:srgbClr val="A3C9FF"/>
                      </a:solidFill>
                      <a:prstDash val="solid"/>
                      <a:round/>
                      <a:headEnd type="none" w="sm" len="sm"/>
                      <a:tailEnd type="none" w="sm" len="sm"/>
                    </a:lnT>
                    <a:lnB w="9525" cap="flat" cmpd="sng">
                      <a:solidFill>
                        <a:srgbClr val="A3C9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pic>
        <p:nvPicPr>
          <p:cNvPr id="1927" name="Google Shape;1927;p22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1928" name="Google Shape;1928;p22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5: Topics</a:t>
            </a:r>
            <a:endParaRPr sz="2400" b="1">
              <a:solidFill>
                <a:schemeClr val="lt1"/>
              </a:solidFill>
            </a:endParaRPr>
          </a:p>
        </p:txBody>
      </p:sp>
      <p:sp>
        <p:nvSpPr>
          <p:cNvPr id="1929" name="Google Shape;1929;p225"/>
          <p:cNvSpPr txBox="1"/>
          <p:nvPr/>
        </p:nvSpPr>
        <p:spPr>
          <a:xfrm>
            <a:off x="461850" y="1278250"/>
            <a:ext cx="8220300" cy="1369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Web Sockets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Microservices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API Gateway</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Web Security</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pic>
        <p:nvPicPr>
          <p:cNvPr id="1934" name="Google Shape;1934;p22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1935" name="Google Shape;1935;p22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5 : Practices</a:t>
            </a:r>
            <a:endParaRPr sz="2400" b="1">
              <a:solidFill>
                <a:schemeClr val="lt1"/>
              </a:solidFill>
            </a:endParaRPr>
          </a:p>
        </p:txBody>
      </p:sp>
      <p:sp>
        <p:nvSpPr>
          <p:cNvPr id="1936" name="Google Shape;1936;p226"/>
          <p:cNvSpPr txBox="1"/>
          <p:nvPr/>
        </p:nvSpPr>
        <p:spPr>
          <a:xfrm>
            <a:off x="461850" y="1278250"/>
            <a:ext cx="8220300" cy="1046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Use WebSockets &amp; Create Real-Time Web App</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Handle web security</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CI/CD using Github &amp; AWS S3</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22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Web Sockets</a:t>
            </a:r>
            <a:endParaRPr sz="2400" b="1">
              <a:solidFill>
                <a:schemeClr val="lt1"/>
              </a:solidFill>
            </a:endParaRPr>
          </a:p>
        </p:txBody>
      </p:sp>
      <p:sp>
        <p:nvSpPr>
          <p:cNvPr id="1942" name="Google Shape;1942;p22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43" name="Google Shape;1943;p22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44" name="Google Shape;1944;p22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45" name="Google Shape;1945;p227"/>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WebSockets provide a persistent, bidirectional communication channel between a client (like a React.js application) and a server (like a Node.js server), enabling real-time data exchange. This differs from traditional HTTP requests, which are stateless and require a new connection for each request and response. </a:t>
            </a:r>
            <a:endParaRPr sz="1400" b="0" i="0" u="none" strike="noStrike" cap="none">
              <a:solidFill>
                <a:schemeClr val="lt1"/>
              </a:solidFill>
              <a:latin typeface="Hepta Slab"/>
              <a:ea typeface="Hepta Slab"/>
              <a:cs typeface="Hepta Slab"/>
              <a:sym typeface="Hepta Slab"/>
            </a:endParaRPr>
          </a:p>
        </p:txBody>
      </p:sp>
      <p:pic>
        <p:nvPicPr>
          <p:cNvPr id="1946" name="Google Shape;1946;p22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Responsive Web Design</a:t>
            </a:r>
            <a:endParaRPr sz="2400" b="1">
              <a:solidFill>
                <a:schemeClr val="lt1"/>
              </a:solidFill>
            </a:endParaRPr>
          </a:p>
        </p:txBody>
      </p:sp>
      <p:sp>
        <p:nvSpPr>
          <p:cNvPr id="484" name="Google Shape;484;p75"/>
          <p:cNvSpPr txBox="1"/>
          <p:nvPr/>
        </p:nvSpPr>
        <p:spPr>
          <a:xfrm>
            <a:off x="461850" y="1278250"/>
            <a:ext cx="8220300" cy="27699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Definition:</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 design approach where layouts adapt fluidly to different screen sizes.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Key Techniques:</a:t>
            </a:r>
            <a:endParaRPr sz="1400" b="1"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Flexible grids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CSS media queries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Benefits:</a:t>
            </a:r>
            <a:endParaRPr sz="1400" b="1"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Single codebase for all devices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Improved user experience</a:t>
            </a:r>
            <a:endParaRPr sz="1400" b="0" i="0" u="none" strike="noStrike" cap="none">
              <a:solidFill>
                <a:schemeClr val="lt1"/>
              </a:solidFill>
              <a:latin typeface="Hepta Slab"/>
              <a:ea typeface="Hepta Slab"/>
              <a:cs typeface="Hepta Slab"/>
              <a:sym typeface="Hepta Slab"/>
            </a:endParaRPr>
          </a:p>
        </p:txBody>
      </p:sp>
      <p:pic>
        <p:nvPicPr>
          <p:cNvPr id="485" name="Google Shape;485;p7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486" name="Google Shape;486;p75"/>
          <p:cNvPicPr preferRelativeResize="0"/>
          <p:nvPr/>
        </p:nvPicPr>
        <p:blipFill>
          <a:blip r:embed="rId4">
            <a:alphaModFix/>
          </a:blip>
          <a:stretch>
            <a:fillRect/>
          </a:stretch>
        </p:blipFill>
        <p:spPr>
          <a:xfrm>
            <a:off x="6675350" y="2019175"/>
            <a:ext cx="2321400" cy="29714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2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Web Sockets : Benefits</a:t>
            </a:r>
            <a:endParaRPr sz="2400" b="1">
              <a:solidFill>
                <a:schemeClr val="lt1"/>
              </a:solidFill>
            </a:endParaRPr>
          </a:p>
        </p:txBody>
      </p:sp>
      <p:sp>
        <p:nvSpPr>
          <p:cNvPr id="1952" name="Google Shape;1952;p22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53" name="Google Shape;1953;p22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54" name="Google Shape;1954;p22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55" name="Google Shape;1955;p228"/>
          <p:cNvSpPr txBox="1"/>
          <p:nvPr/>
        </p:nvSpPr>
        <p:spPr>
          <a:xfrm>
            <a:off x="461850" y="1278250"/>
            <a:ext cx="8220300" cy="3093124"/>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Real-time Updates: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Enables instant data synchronization for applications like chat, live dashboards, and collaborative editing.</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Reduced Overhead:</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Eliminates the need for repeated connection establishments, improving efficiency compared to polling with HTTP.</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Bidirectional Flow:</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Allows both client and server to initiate communication, facilitating dynamic interactions.</a:t>
            </a:r>
            <a:endParaRPr sz="1400" b="0" i="0" u="none" strike="noStrike" cap="none">
              <a:solidFill>
                <a:schemeClr val="lt1"/>
              </a:solidFill>
              <a:latin typeface="Hepta Slab"/>
              <a:ea typeface="Hepta Slab"/>
              <a:cs typeface="Hepta Slab"/>
              <a:sym typeface="Hepta Slab"/>
            </a:endParaRPr>
          </a:p>
        </p:txBody>
      </p:sp>
      <p:pic>
        <p:nvPicPr>
          <p:cNvPr id="1956" name="Google Shape;1956;p22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22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Web Sockets : Workflows</a:t>
            </a:r>
            <a:endParaRPr sz="2400" b="1">
              <a:solidFill>
                <a:schemeClr val="lt1"/>
              </a:solidFill>
            </a:endParaRPr>
          </a:p>
        </p:txBody>
      </p:sp>
      <p:sp>
        <p:nvSpPr>
          <p:cNvPr id="1962" name="Google Shape;1962;p22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63" name="Google Shape;1963;p22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64" name="Google Shape;1964;p22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65" name="Google Shape;1965;p229"/>
          <p:cNvSpPr txBox="1"/>
          <p:nvPr/>
        </p:nvSpPr>
        <p:spPr>
          <a:xfrm>
            <a:off x="461850" y="1278250"/>
            <a:ext cx="8220300" cy="406262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Handshake: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process begins with the client sending an HTTP request to the server. This request includes specific headers, notably Connection: Upgrade and Upgrade: websocket, indicating the client's desire to switch protocols to WebSocket.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Protocol Upgrade: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server, if it supports WebSockets and accepts the upgrade request, responds with an HTTP status code 101 Switching Protocols. This response confirms the agreement to switch from HTTP to the WebSocket protocol.</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Connection Establishment: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Upon successful handshake, a single, persistent TCP connection is established between the client and the server. This connection remains open until explicitly closed by either party or interrupted by network issues. </a:t>
            </a:r>
            <a:endParaRPr sz="1400" b="0" i="0" u="none" strike="noStrike" cap="none">
              <a:solidFill>
                <a:schemeClr val="lt1"/>
              </a:solidFill>
              <a:latin typeface="Hepta Slab"/>
              <a:ea typeface="Hepta Slab"/>
              <a:cs typeface="Hepta Slab"/>
              <a:sym typeface="Hepta Slab"/>
            </a:endParaRPr>
          </a:p>
        </p:txBody>
      </p:sp>
      <p:pic>
        <p:nvPicPr>
          <p:cNvPr id="1966" name="Google Shape;1966;p22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23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Web Sockets : Workflows …cont</a:t>
            </a:r>
            <a:endParaRPr sz="2400" b="1">
              <a:solidFill>
                <a:schemeClr val="lt1"/>
              </a:solidFill>
            </a:endParaRPr>
          </a:p>
        </p:txBody>
      </p:sp>
      <p:sp>
        <p:nvSpPr>
          <p:cNvPr id="1972" name="Google Shape;1972;p23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73" name="Google Shape;1973;p23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74" name="Google Shape;1974;p23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75" name="Google Shape;1975;p230"/>
          <p:cNvSpPr txBox="1"/>
          <p:nvPr/>
        </p:nvSpPr>
        <p:spPr>
          <a:xfrm>
            <a:off x="461850" y="1278250"/>
            <a:ext cx="8220300" cy="470895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Bidirectional Communication:</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Once the connection is established, both the client and the server can send and receive messages independently and in real-time. This full-duplex nature allows for immediate data exchange without the overhead of initiating new connections for each message, as is common with HTTP.</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Data Exchange (Framing):</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Messages exchanged over the WebSocket connection are encapsulated in "frames." These frames contain the actual data and metadata, and the WebSocket protocol defines how these frames are constructed and interpreted by both client and server.</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Connection Closure: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Either the client or the server can initiate the closure of the WebSocket connection by sending a specific control frame. Once a close frame is received and acknowledged, the connection is terminated.</a:t>
            </a:r>
            <a:endParaRPr sz="1400" b="0" i="0" u="none" strike="noStrike" cap="none">
              <a:solidFill>
                <a:schemeClr val="lt1"/>
              </a:solidFill>
              <a:latin typeface="Hepta Slab"/>
              <a:ea typeface="Hepta Slab"/>
              <a:cs typeface="Hepta Slab"/>
              <a:sym typeface="Hepta Slab"/>
            </a:endParaRPr>
          </a:p>
        </p:txBody>
      </p:sp>
      <p:pic>
        <p:nvPicPr>
          <p:cNvPr id="1976" name="Google Shape;1976;p23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23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MicroServices</a:t>
            </a:r>
            <a:endParaRPr sz="2400" b="1">
              <a:solidFill>
                <a:schemeClr val="lt1"/>
              </a:solidFill>
            </a:endParaRPr>
          </a:p>
        </p:txBody>
      </p:sp>
      <p:sp>
        <p:nvSpPr>
          <p:cNvPr id="1982" name="Google Shape;1982;p23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83" name="Google Shape;1983;p23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84" name="Google Shape;1984;p23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85" name="Google Shape;1985;p231"/>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Microservices are an architectural approach to developing software applications as a collection of small, independent services that communicate with each other over a network. Instead of building a monolithic application where all the functionality is tightly integrated into a single codebase, microservices break down the application into smaller, loosely coupled services.</a:t>
            </a:r>
            <a:endParaRPr sz="1400" b="0" i="0" u="none" strike="noStrike" cap="none">
              <a:solidFill>
                <a:schemeClr val="lt1"/>
              </a:solidFill>
              <a:latin typeface="Hepta Slab"/>
              <a:ea typeface="Hepta Slab"/>
              <a:cs typeface="Hepta Slab"/>
              <a:sym typeface="Hepta Slab"/>
            </a:endParaRPr>
          </a:p>
        </p:txBody>
      </p:sp>
      <p:pic>
        <p:nvPicPr>
          <p:cNvPr id="1986" name="Google Shape;1986;p23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23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Key characteristics of Microservices Arch.</a:t>
            </a:r>
            <a:endParaRPr sz="2400" b="1">
              <a:solidFill>
                <a:schemeClr val="lt1"/>
              </a:solidFill>
            </a:endParaRPr>
          </a:p>
        </p:txBody>
      </p:sp>
      <p:sp>
        <p:nvSpPr>
          <p:cNvPr id="1992" name="Google Shape;1992;p23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93" name="Google Shape;1993;p23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94" name="Google Shape;1994;p23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995" name="Google Shape;1995;p232"/>
          <p:cNvSpPr txBox="1"/>
          <p:nvPr/>
        </p:nvSpPr>
        <p:spPr>
          <a:xfrm>
            <a:off x="461850" y="1278250"/>
            <a:ext cx="8220300" cy="4385786"/>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Loose Coupling:</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Services are independent and have minimal dependencies on each other. Changes in one service ideally do not require changes or redeployments in other services.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Independent Deployment: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Each service can be deployed independently, allowing for faster release cycles and continuous delivery.</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Decentralized Data Management: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Each microservice typically manages its own data store, optimized for its specific needs, rather than sharing a central database.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Organized Around Business Capabilities: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Services are designed to encapsulate a specific business capability or domain, promoting clear ownership and responsibility.</a:t>
            </a:r>
            <a:endParaRPr sz="1400" b="0" i="0" u="none" strike="noStrike" cap="none">
              <a:solidFill>
                <a:schemeClr val="lt1"/>
              </a:solidFill>
              <a:latin typeface="Hepta Slab"/>
              <a:ea typeface="Hepta Slab"/>
              <a:cs typeface="Hepta Slab"/>
              <a:sym typeface="Hepta Slab"/>
            </a:endParaRPr>
          </a:p>
        </p:txBody>
      </p:sp>
      <p:pic>
        <p:nvPicPr>
          <p:cNvPr id="1996" name="Google Shape;1996;p23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23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API Gateway</a:t>
            </a:r>
            <a:endParaRPr sz="2400" b="1">
              <a:solidFill>
                <a:schemeClr val="lt1"/>
              </a:solidFill>
            </a:endParaRPr>
          </a:p>
        </p:txBody>
      </p:sp>
      <p:sp>
        <p:nvSpPr>
          <p:cNvPr id="2002" name="Google Shape;2002;p23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03" name="Google Shape;2003;p23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04" name="Google Shape;2004;p23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05" name="Google Shape;2005;p233"/>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An API Gateway is a key component in system design, particularly in microservices architectures and modern web applications. It serves as a centralized entry point for managing and routing requests from clients to the appropriate microservices or backend services within a system.</a:t>
            </a:r>
            <a:endParaRPr sz="1400" b="0" i="0" u="none" strike="noStrike" cap="none">
              <a:solidFill>
                <a:schemeClr val="lt1"/>
              </a:solidFill>
              <a:latin typeface="Hepta Slab"/>
              <a:ea typeface="Hepta Slab"/>
              <a:cs typeface="Hepta Slab"/>
              <a:sym typeface="Hepta Slab"/>
            </a:endParaRPr>
          </a:p>
        </p:txBody>
      </p:sp>
      <p:pic>
        <p:nvPicPr>
          <p:cNvPr id="2006" name="Google Shape;2006;p23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2007" name="Google Shape;2007;p233"/>
          <p:cNvPicPr preferRelativeResize="0"/>
          <p:nvPr/>
        </p:nvPicPr>
        <p:blipFill rotWithShape="1">
          <a:blip r:embed="rId4">
            <a:alphaModFix/>
          </a:blip>
          <a:srcRect/>
          <a:stretch/>
        </p:blipFill>
        <p:spPr>
          <a:xfrm>
            <a:off x="461850" y="2465600"/>
            <a:ext cx="6044033" cy="25137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p23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API Gateway</a:t>
            </a:r>
            <a:endParaRPr sz="2400" b="1">
              <a:solidFill>
                <a:schemeClr val="lt1"/>
              </a:solidFill>
            </a:endParaRPr>
          </a:p>
        </p:txBody>
      </p:sp>
      <p:sp>
        <p:nvSpPr>
          <p:cNvPr id="2013" name="Google Shape;2013;p23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14" name="Google Shape;2014;p23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15" name="Google Shape;2015;p23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16" name="Google Shape;2016;p234"/>
          <p:cNvSpPr txBox="1"/>
          <p:nvPr/>
        </p:nvSpPr>
        <p:spPr>
          <a:xfrm>
            <a:off x="460325" y="3121925"/>
            <a:ext cx="8220300" cy="244679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An API Gateway serves as a reverse proxy between clients and backend services.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After receiving incoming client requests, it manages a number of responsibilities, including rate limitation, routing, and authentication, before forwarding the requests to the appropriate backend services.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Offers a consistent interface and hiding the complexity of the underlying architecture</a:t>
            </a:r>
            <a:endParaRPr sz="1400" b="0" i="0" u="none" strike="noStrike" cap="none">
              <a:solidFill>
                <a:schemeClr val="lt1"/>
              </a:solidFill>
              <a:latin typeface="Hepta Slab"/>
              <a:ea typeface="Hepta Slab"/>
              <a:cs typeface="Hepta Slab"/>
              <a:sym typeface="Hepta Slab"/>
            </a:endParaRPr>
          </a:p>
        </p:txBody>
      </p:sp>
      <p:pic>
        <p:nvPicPr>
          <p:cNvPr id="2017" name="Google Shape;2017;p23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2018" name="Google Shape;2018;p234"/>
          <p:cNvPicPr preferRelativeResize="0"/>
          <p:nvPr/>
        </p:nvPicPr>
        <p:blipFill rotWithShape="1">
          <a:blip r:embed="rId4">
            <a:alphaModFix/>
          </a:blip>
          <a:srcRect/>
          <a:stretch/>
        </p:blipFill>
        <p:spPr>
          <a:xfrm>
            <a:off x="461850" y="1278250"/>
            <a:ext cx="4472624" cy="18602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23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How does API Gateway work?</a:t>
            </a:r>
            <a:endParaRPr sz="2400" b="1">
              <a:solidFill>
                <a:schemeClr val="lt1"/>
              </a:solidFill>
            </a:endParaRPr>
          </a:p>
        </p:txBody>
      </p:sp>
      <p:sp>
        <p:nvSpPr>
          <p:cNvPr id="2024" name="Google Shape;2024;p23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25" name="Google Shape;2025;p23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26" name="Google Shape;2026;p23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27" name="Google Shape;2027;p235"/>
          <p:cNvSpPr txBox="1"/>
          <p:nvPr/>
        </p:nvSpPr>
        <p:spPr>
          <a:xfrm>
            <a:off x="519050" y="1278250"/>
            <a:ext cx="8220300" cy="276995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Routing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Protocol translation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Request aggregation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Authentication and authorization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Rate limiting and throttling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Load balancing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Caching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Monitoring and logging</a:t>
            </a:r>
            <a:endParaRPr sz="1400" b="0" i="0" u="none" strike="noStrike" cap="none">
              <a:solidFill>
                <a:schemeClr val="lt1"/>
              </a:solidFill>
              <a:latin typeface="Hepta Slab"/>
              <a:ea typeface="Hepta Slab"/>
              <a:cs typeface="Hepta Slab"/>
              <a:sym typeface="Hepta Slab"/>
            </a:endParaRPr>
          </a:p>
        </p:txBody>
      </p:sp>
      <p:pic>
        <p:nvPicPr>
          <p:cNvPr id="2028" name="Google Shape;2028;p23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23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Web Security</a:t>
            </a:r>
            <a:endParaRPr sz="2400" b="1">
              <a:solidFill>
                <a:schemeClr val="lt1"/>
              </a:solidFill>
            </a:endParaRPr>
          </a:p>
        </p:txBody>
      </p:sp>
      <p:sp>
        <p:nvSpPr>
          <p:cNvPr id="2034" name="Google Shape;2034;p23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35" name="Google Shape;2035;p23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36" name="Google Shape;2036;p23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37" name="Google Shape;2037;p236"/>
          <p:cNvSpPr txBox="1"/>
          <p:nvPr/>
        </p:nvSpPr>
        <p:spPr>
          <a:xfrm>
            <a:off x="5190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SQL Injection (SQLi)</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Cross-Site Scripting (XSS)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Cross-Site Request Forgery (CSRF)</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Cross-Origin Resource Sharing (CORS)</a:t>
            </a:r>
            <a:endParaRPr sz="1400" b="0" i="0" u="none" strike="noStrike" cap="none">
              <a:solidFill>
                <a:schemeClr val="lt1"/>
              </a:solidFill>
              <a:latin typeface="Hepta Slab"/>
              <a:ea typeface="Hepta Slab"/>
              <a:cs typeface="Hepta Slab"/>
              <a:sym typeface="Hepta Slab"/>
            </a:endParaRPr>
          </a:p>
        </p:txBody>
      </p:sp>
      <p:pic>
        <p:nvPicPr>
          <p:cNvPr id="2038" name="Google Shape;2038;p23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Google Shape;2043;p23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SQL Injection (SQLi)</a:t>
            </a:r>
            <a:endParaRPr sz="2400" b="1">
              <a:solidFill>
                <a:schemeClr val="lt1"/>
              </a:solidFill>
            </a:endParaRPr>
          </a:p>
        </p:txBody>
      </p:sp>
      <p:sp>
        <p:nvSpPr>
          <p:cNvPr id="2044" name="Google Shape;2044;p23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45" name="Google Shape;2045;p23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46" name="Google Shape;2046;p23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47" name="Google Shape;2047;p237"/>
          <p:cNvSpPr txBox="1"/>
          <p:nvPr/>
        </p:nvSpPr>
        <p:spPr>
          <a:xfrm>
            <a:off x="519050" y="1278250"/>
            <a:ext cx="82203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350"/>
              <a:buFont typeface="Arial"/>
              <a:buNone/>
            </a:pPr>
            <a:r>
              <a:rPr lang="en" sz="1350" b="0" i="0" u="none" strike="noStrike" cap="none">
                <a:solidFill>
                  <a:srgbClr val="001D35"/>
                </a:solidFill>
                <a:highlight>
                  <a:srgbClr val="FFFFFF"/>
                </a:highlight>
                <a:latin typeface="Hepta Slab"/>
                <a:ea typeface="Hepta Slab"/>
                <a:cs typeface="Hepta Slab"/>
                <a:sym typeface="Hepta Slab"/>
              </a:rPr>
              <a:t>SQL Injection is a code injection technique that exploits vulnerabilities in an application's database interactions. Attackers insert malicious SQL code into input fields, which the application then executes, potentially allowing unauthorized access, data manipulation, or data deletion from the database.</a:t>
            </a:r>
            <a:endParaRPr sz="1400" b="0" i="0" u="none" strike="noStrike" cap="none">
              <a:solidFill>
                <a:schemeClr val="lt1"/>
              </a:solidFill>
              <a:latin typeface="Hepta Slab"/>
              <a:ea typeface="Hepta Slab"/>
              <a:cs typeface="Hepta Slab"/>
              <a:sym typeface="Hepta Slab"/>
            </a:endParaRPr>
          </a:p>
        </p:txBody>
      </p:sp>
      <p:pic>
        <p:nvPicPr>
          <p:cNvPr id="2048" name="Google Shape;2048;p23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Mobile First vs Desktop First</a:t>
            </a:r>
            <a:endParaRPr sz="2400" b="1">
              <a:solidFill>
                <a:schemeClr val="lt1"/>
              </a:solidFill>
            </a:endParaRPr>
          </a:p>
        </p:txBody>
      </p:sp>
      <p:pic>
        <p:nvPicPr>
          <p:cNvPr id="492" name="Google Shape;492;p7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493" name="Google Shape;493;p76"/>
          <p:cNvPicPr preferRelativeResize="0"/>
          <p:nvPr/>
        </p:nvPicPr>
        <p:blipFill>
          <a:blip r:embed="rId4">
            <a:alphaModFix/>
          </a:blip>
          <a:stretch>
            <a:fillRect/>
          </a:stretch>
        </p:blipFill>
        <p:spPr>
          <a:xfrm>
            <a:off x="460325" y="1278250"/>
            <a:ext cx="2810428" cy="3560450"/>
          </a:xfrm>
          <a:prstGeom prst="rect">
            <a:avLst/>
          </a:prstGeom>
          <a:noFill/>
          <a:ln>
            <a:noFill/>
          </a:ln>
        </p:spPr>
      </p:pic>
      <p:pic>
        <p:nvPicPr>
          <p:cNvPr id="494" name="Google Shape;494;p76"/>
          <p:cNvPicPr preferRelativeResize="0"/>
          <p:nvPr/>
        </p:nvPicPr>
        <p:blipFill>
          <a:blip r:embed="rId5">
            <a:alphaModFix/>
          </a:blip>
          <a:stretch>
            <a:fillRect/>
          </a:stretch>
        </p:blipFill>
        <p:spPr>
          <a:xfrm>
            <a:off x="3399678" y="1278250"/>
            <a:ext cx="2879396" cy="356045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23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Cross-Site Scripting (XSS)</a:t>
            </a:r>
            <a:endParaRPr sz="2400" b="1">
              <a:solidFill>
                <a:schemeClr val="lt1"/>
              </a:solidFill>
            </a:endParaRPr>
          </a:p>
        </p:txBody>
      </p:sp>
      <p:sp>
        <p:nvSpPr>
          <p:cNvPr id="2054" name="Google Shape;2054;p23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55" name="Google Shape;2055;p23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56" name="Google Shape;2056;p23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57" name="Google Shape;2057;p238"/>
          <p:cNvSpPr txBox="1"/>
          <p:nvPr/>
        </p:nvSpPr>
        <p:spPr>
          <a:xfrm>
            <a:off x="519050" y="1278250"/>
            <a:ext cx="8220300" cy="2054378"/>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350"/>
              <a:buFont typeface="Arial"/>
              <a:buNone/>
            </a:pPr>
            <a:r>
              <a:rPr lang="en" sz="1350" b="0" i="0" u="none" strike="noStrike" cap="none">
                <a:solidFill>
                  <a:srgbClr val="001D35"/>
                </a:solidFill>
                <a:highlight>
                  <a:srgbClr val="FFFFFF"/>
                </a:highlight>
                <a:latin typeface="Hepta Slab"/>
                <a:ea typeface="Hepta Slab"/>
                <a:cs typeface="Hepta Slab"/>
                <a:sym typeface="Hepta Slab"/>
              </a:rPr>
              <a:t>Cross-Site Scripting is a client-side code injection attack where malicious scripts are injected into trusted websites. When a user visits the compromised page, their browser executes the script, which can then steal sensitive information (like cookies), deface the website, or redirect the user to malicious sites. XSS can be reflected (payload in URL), persistent (payload stored on server), or DOM-based (payload executed in the browser's Document Object Model).</a:t>
            </a:r>
            <a:endParaRPr sz="1400" b="0" i="0" u="none" strike="noStrike" cap="none">
              <a:solidFill>
                <a:schemeClr val="lt1"/>
              </a:solidFill>
              <a:latin typeface="Hepta Slab"/>
              <a:ea typeface="Hepta Slab"/>
              <a:cs typeface="Hepta Slab"/>
              <a:sym typeface="Hepta Slab"/>
            </a:endParaRPr>
          </a:p>
        </p:txBody>
      </p:sp>
      <p:pic>
        <p:nvPicPr>
          <p:cNvPr id="2058" name="Google Shape;2058;p23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23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Cross-Site Request Forgery (CSRF)</a:t>
            </a:r>
            <a:endParaRPr sz="2400" b="1">
              <a:solidFill>
                <a:schemeClr val="lt1"/>
              </a:solidFill>
            </a:endParaRPr>
          </a:p>
        </p:txBody>
      </p:sp>
      <p:sp>
        <p:nvSpPr>
          <p:cNvPr id="2064" name="Google Shape;2064;p23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65" name="Google Shape;2065;p23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66" name="Google Shape;2066;p23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67" name="Google Shape;2067;p239"/>
          <p:cNvSpPr txBox="1"/>
          <p:nvPr/>
        </p:nvSpPr>
        <p:spPr>
          <a:xfrm>
            <a:off x="519050" y="1278250"/>
            <a:ext cx="8220300" cy="2054378"/>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350"/>
              <a:buFont typeface="Arial"/>
              <a:buNone/>
            </a:pPr>
            <a:r>
              <a:rPr lang="en" sz="1350" b="0" i="0" u="none" strike="noStrike" cap="none">
                <a:solidFill>
                  <a:srgbClr val="001D35"/>
                </a:solidFill>
                <a:highlight>
                  <a:srgbClr val="FFFFFF"/>
                </a:highlight>
                <a:latin typeface="Hepta Slab"/>
                <a:ea typeface="Hepta Slab"/>
                <a:cs typeface="Hepta Slab"/>
                <a:sym typeface="Hepta Slab"/>
              </a:rPr>
              <a:t>Cross-Site Request Forgery tricks authenticated users into performing unintended actions on a web application. An attacker crafts a malicious request (e.g., a hidden form or image) and embeds it on a site the victim visits. If the victim is logged into the target application, their browser automatically sends their session credentials with the request, leading to unauthorized actions (like fund transfers or password changes).</a:t>
            </a:r>
            <a:endParaRPr sz="1400" b="0" i="0" u="none" strike="noStrike" cap="none">
              <a:solidFill>
                <a:schemeClr val="lt1"/>
              </a:solidFill>
              <a:latin typeface="Hepta Slab"/>
              <a:ea typeface="Hepta Slab"/>
              <a:cs typeface="Hepta Slab"/>
              <a:sym typeface="Hepta Slab"/>
            </a:endParaRPr>
          </a:p>
        </p:txBody>
      </p:sp>
      <p:pic>
        <p:nvPicPr>
          <p:cNvPr id="2068" name="Google Shape;2068;p23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24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Cross-Origin Resource Sharing (CORS)</a:t>
            </a:r>
            <a:endParaRPr sz="2400" b="1">
              <a:solidFill>
                <a:schemeClr val="lt1"/>
              </a:solidFill>
            </a:endParaRPr>
          </a:p>
        </p:txBody>
      </p:sp>
      <p:sp>
        <p:nvSpPr>
          <p:cNvPr id="2074" name="Google Shape;2074;p24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75" name="Google Shape;2075;p24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76" name="Google Shape;2076;p24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2077" name="Google Shape;2077;p240"/>
          <p:cNvSpPr txBox="1"/>
          <p:nvPr/>
        </p:nvSpPr>
        <p:spPr>
          <a:xfrm>
            <a:off x="519050" y="1278250"/>
            <a:ext cx="8220300" cy="236600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350"/>
              <a:buFont typeface="Arial"/>
              <a:buNone/>
            </a:pPr>
            <a:r>
              <a:rPr lang="en" sz="1350" b="0" i="0" u="none" strike="noStrike" cap="none">
                <a:solidFill>
                  <a:srgbClr val="001D35"/>
                </a:solidFill>
                <a:highlight>
                  <a:srgbClr val="FFFFFF"/>
                </a:highlight>
                <a:latin typeface="Hepta Slab"/>
                <a:ea typeface="Hepta Slab"/>
                <a:cs typeface="Hepta Slab"/>
                <a:sym typeface="Hepta Slab"/>
              </a:rPr>
              <a:t>CORS is a browser security mechanism that restricts web pages from making requests to a different origin (domain, protocol, or port) than the one serving the current page. It's a security feature to prevent malicious scripts from one domain from accessing resources on another without explicit permission. The server must explicitly allow cross-origin requests by setting Access-Control-Allow-Origin headers. While not a vulnerability itself, misconfigured CORS can weaken security and enable other attacks.</a:t>
            </a:r>
            <a:endParaRPr sz="1400" b="0" i="0" u="none" strike="noStrike" cap="none">
              <a:solidFill>
                <a:schemeClr val="lt1"/>
              </a:solidFill>
              <a:latin typeface="Hepta Slab"/>
              <a:ea typeface="Hepta Slab"/>
              <a:cs typeface="Hepta Slab"/>
              <a:sym typeface="Hepta Slab"/>
            </a:endParaRPr>
          </a:p>
        </p:txBody>
      </p:sp>
      <p:pic>
        <p:nvPicPr>
          <p:cNvPr id="2078" name="Google Shape;2078;p24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Adaptive Web Design</a:t>
            </a:r>
            <a:endParaRPr sz="2400" b="1">
              <a:solidFill>
                <a:schemeClr val="lt1"/>
              </a:solidFill>
            </a:endParaRPr>
          </a:p>
        </p:txBody>
      </p:sp>
      <p:sp>
        <p:nvSpPr>
          <p:cNvPr id="500" name="Google Shape;500;p77"/>
          <p:cNvSpPr txBox="1"/>
          <p:nvPr/>
        </p:nvSpPr>
        <p:spPr>
          <a:xfrm>
            <a:off x="461850" y="1278250"/>
            <a:ext cx="8220300" cy="2662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Definition:</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Multiple fixed layouts tailored to specific screen sizes.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Approach:</a:t>
            </a:r>
            <a:endParaRPr sz="1400" b="1"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Predefined breakpoints (e.g., desktop, tablet, mobile)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Loads the layout that matches the device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Difference from Responsive:</a:t>
            </a:r>
            <a:endParaRPr sz="1400" b="1"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Hepta Slab"/>
                <a:ea typeface="Hepta Slab"/>
                <a:cs typeface="Hepta Slab"/>
                <a:sym typeface="Hepta Slab"/>
              </a:rPr>
              <a:t>Responsive:</a:t>
            </a:r>
            <a:r>
              <a:rPr lang="en" sz="1400" b="0" i="0" u="none" strike="noStrike" cap="none">
                <a:solidFill>
                  <a:schemeClr val="lt1"/>
                </a:solidFill>
                <a:latin typeface="Hepta Slab"/>
                <a:ea typeface="Hepta Slab"/>
                <a:cs typeface="Hepta Slab"/>
                <a:sym typeface="Hepta Slab"/>
              </a:rPr>
              <a:t> Fluid, one layout adapts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Hepta Slab"/>
                <a:ea typeface="Hepta Slab"/>
                <a:cs typeface="Hepta Slab"/>
                <a:sym typeface="Hepta Slab"/>
              </a:rPr>
              <a:t>Adaptive:</a:t>
            </a:r>
            <a:r>
              <a:rPr lang="en" sz="1400" b="0" i="0" u="none" strike="noStrike" cap="none">
                <a:solidFill>
                  <a:schemeClr val="lt1"/>
                </a:solidFill>
                <a:latin typeface="Hepta Slab"/>
                <a:ea typeface="Hepta Slab"/>
                <a:cs typeface="Hepta Slab"/>
                <a:sym typeface="Hepta Slab"/>
              </a:rPr>
              <a:t> Several fixed layouts</a:t>
            </a:r>
            <a:endParaRPr sz="1400" b="0" i="0" u="none" strike="noStrike" cap="none">
              <a:solidFill>
                <a:schemeClr val="lt1"/>
              </a:solidFill>
              <a:latin typeface="Hepta Slab"/>
              <a:ea typeface="Hepta Slab"/>
              <a:cs typeface="Hepta Slab"/>
              <a:sym typeface="Hepta Slab"/>
            </a:endParaRPr>
          </a:p>
        </p:txBody>
      </p:sp>
      <p:pic>
        <p:nvPicPr>
          <p:cNvPr id="501" name="Google Shape;501;p7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pic>
        <p:nvPicPr>
          <p:cNvPr id="502" name="Google Shape;502;p77"/>
          <p:cNvPicPr preferRelativeResize="0"/>
          <p:nvPr/>
        </p:nvPicPr>
        <p:blipFill>
          <a:blip r:embed="rId4">
            <a:alphaModFix/>
          </a:blip>
          <a:stretch>
            <a:fillRect/>
          </a:stretch>
        </p:blipFill>
        <p:spPr>
          <a:xfrm>
            <a:off x="622400" y="3999500"/>
            <a:ext cx="6884583" cy="897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6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379" name="Google Shape;379;p6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1 : Topics</a:t>
            </a:r>
            <a:endParaRPr sz="2400" b="1">
              <a:solidFill>
                <a:schemeClr val="lt1"/>
              </a:solidFill>
            </a:endParaRPr>
          </a:p>
        </p:txBody>
      </p:sp>
      <p:sp>
        <p:nvSpPr>
          <p:cNvPr id="380" name="Google Shape;380;p60"/>
          <p:cNvSpPr txBox="1"/>
          <p:nvPr/>
        </p:nvSpPr>
        <p:spPr>
          <a:xfrm>
            <a:off x="461850" y="1278250"/>
            <a:ext cx="8220300" cy="2986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Web architecture &amp; design principles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Client-server model, HTTP, HTTPS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Web servers &amp; request/response cycle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Overview of front-end and back-end frameworks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Environment setup (Node.js, npm, React)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HTML5 Refresh</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CSS3 Refresh</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JS + ES6 Refresh</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Web Standards</a:t>
            </a:r>
            <a:endParaRPr sz="2400" b="1">
              <a:solidFill>
                <a:schemeClr val="lt1"/>
              </a:solidFill>
            </a:endParaRPr>
          </a:p>
        </p:txBody>
      </p:sp>
      <p:sp>
        <p:nvSpPr>
          <p:cNvPr id="508" name="Google Shape;508;p78"/>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HTML5, CSS3, ECMAScript specifications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W3C recommendations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Cross-browser compatibility</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Semantic HTML for structure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Accessibility compliance</a:t>
            </a:r>
            <a:endParaRPr sz="1400" b="0" i="0" u="none" strike="noStrike" cap="none">
              <a:solidFill>
                <a:schemeClr val="lt1"/>
              </a:solidFill>
              <a:latin typeface="Hepta Slab"/>
              <a:ea typeface="Hepta Slab"/>
              <a:cs typeface="Hepta Slab"/>
              <a:sym typeface="Hepta Slab"/>
            </a:endParaRPr>
          </a:p>
        </p:txBody>
      </p:sp>
      <p:pic>
        <p:nvPicPr>
          <p:cNvPr id="509" name="Google Shape;509;p7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Security in Web Development</a:t>
            </a:r>
            <a:endParaRPr sz="2400" b="1">
              <a:solidFill>
                <a:schemeClr val="lt1"/>
              </a:solidFill>
            </a:endParaRPr>
          </a:p>
        </p:txBody>
      </p:sp>
      <p:sp>
        <p:nvSpPr>
          <p:cNvPr id="515" name="Google Shape;515;p79"/>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Input validation (prevent XSS &amp; SQL Injection)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HTTPS for secure communication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CSRF token protection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Password hashing (bcrypt/argon2)</a:t>
            </a:r>
            <a:endParaRPr sz="1400" b="0" i="0" u="none" strike="noStrike" cap="none">
              <a:solidFill>
                <a:schemeClr val="lt1"/>
              </a:solidFill>
              <a:latin typeface="Hepta Slab"/>
              <a:ea typeface="Hepta Slab"/>
              <a:cs typeface="Hepta Slab"/>
              <a:sym typeface="Hepta Slab"/>
            </a:endParaRPr>
          </a:p>
        </p:txBody>
      </p:sp>
      <p:pic>
        <p:nvPicPr>
          <p:cNvPr id="516" name="Google Shape;516;p7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Authentication Mechanisms</a:t>
            </a:r>
            <a:endParaRPr sz="2400" b="1">
              <a:solidFill>
                <a:schemeClr val="lt1"/>
              </a:solidFill>
            </a:endParaRPr>
          </a:p>
        </p:txBody>
      </p:sp>
      <p:sp>
        <p:nvSpPr>
          <p:cNvPr id="522" name="Google Shape;522;p80"/>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Session-based Authentication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Token-based (JWT) Authentication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OAuth 2.0 for third-party logins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Multi-Factor Authentication (MFA)</a:t>
            </a:r>
            <a:endParaRPr sz="1400" b="0" i="0" u="none" strike="noStrike" cap="none">
              <a:solidFill>
                <a:schemeClr val="lt1"/>
              </a:solidFill>
              <a:latin typeface="Hepta Slab"/>
              <a:ea typeface="Hepta Slab"/>
              <a:cs typeface="Hepta Slab"/>
              <a:sym typeface="Hepta Slab"/>
            </a:endParaRPr>
          </a:p>
        </p:txBody>
      </p:sp>
      <p:pic>
        <p:nvPicPr>
          <p:cNvPr id="523" name="Google Shape;523;p8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Design Patterns</a:t>
            </a:r>
            <a:endParaRPr sz="2400" b="1">
              <a:solidFill>
                <a:schemeClr val="lt1"/>
              </a:solidFill>
            </a:endParaRPr>
          </a:p>
        </p:txBody>
      </p:sp>
      <p:sp>
        <p:nvSpPr>
          <p:cNvPr id="529" name="Google Shape;529;p8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30" name="Google Shape;530;p81"/>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Definition:</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Reusable solutions to common problems in software design.</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Benefits:</a:t>
            </a:r>
            <a:endParaRPr sz="1400" b="1"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Improved Code Organization and Readability:</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Provides a standardized way to structure code, making it easier to understand and navigate.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Enhanced Maintainability and Scalability:</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Facilitates future modifications and expansions of the application.</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Increased Code Reusability: </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Promotes the creation of modular and reusable components.</a:t>
            </a:r>
            <a:endParaRPr sz="1400" b="0" i="0" u="none" strike="noStrike" cap="none">
              <a:solidFill>
                <a:schemeClr val="lt1"/>
              </a:solidFill>
              <a:latin typeface="Hepta Slab"/>
              <a:ea typeface="Hepta Slab"/>
              <a:cs typeface="Hepta Slab"/>
              <a:sym typeface="Hepta Slab"/>
            </a:endParaRPr>
          </a:p>
        </p:txBody>
      </p:sp>
      <p:pic>
        <p:nvPicPr>
          <p:cNvPr id="531" name="Google Shape;531;p8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MVC (Model-View-Controller)</a:t>
            </a:r>
            <a:endParaRPr sz="2400" b="1">
              <a:solidFill>
                <a:schemeClr val="lt1"/>
              </a:solidFill>
            </a:endParaRPr>
          </a:p>
        </p:txBody>
      </p:sp>
      <p:sp>
        <p:nvSpPr>
          <p:cNvPr id="537" name="Google Shape;537;p8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38" name="Google Shape;538;p82"/>
          <p:cNvSpPr txBox="1"/>
          <p:nvPr/>
        </p:nvSpPr>
        <p:spPr>
          <a:xfrm>
            <a:off x="461850" y="1278250"/>
            <a:ext cx="8220300" cy="406262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Components:</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1. Model – Data &amp; business logic</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2. View – UI representation</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3. Controller – Handles requests, updates Model &amp; View</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Example Flow:</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User clicks "Show Profile" → Controller fetches from Model → View displays data</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Framework Examples:</a:t>
            </a:r>
            <a:endParaRPr sz="1400" b="0" i="0" u="none" strike="noStrike" cap="none">
              <a:solidFill>
                <a:schemeClr val="lt1"/>
              </a:solidFill>
              <a:latin typeface="Hepta Slab"/>
              <a:ea typeface="Hepta Slab"/>
              <a:cs typeface="Hepta Slab"/>
              <a:sym typeface="Hepta Slab"/>
            </a:endParaRPr>
          </a:p>
          <a:p>
            <a:pPr marL="9144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Laravel (PHP)</a:t>
            </a:r>
            <a:endParaRPr sz="1400" b="0" i="0" u="none" strike="noStrike" cap="none">
              <a:solidFill>
                <a:schemeClr val="lt1"/>
              </a:solidFill>
              <a:latin typeface="Hepta Slab"/>
              <a:ea typeface="Hepta Slab"/>
              <a:cs typeface="Hepta Slab"/>
              <a:sym typeface="Hepta Slab"/>
            </a:endParaRPr>
          </a:p>
          <a:p>
            <a:pPr marL="9144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ASP.NET MVC</a:t>
            </a:r>
            <a:endParaRPr sz="1400" b="0" i="0" u="none" strike="noStrike" cap="none">
              <a:solidFill>
                <a:schemeClr val="lt1"/>
              </a:solidFill>
              <a:latin typeface="Hepta Slab"/>
              <a:ea typeface="Hepta Slab"/>
              <a:cs typeface="Hepta Slab"/>
              <a:sym typeface="Hepta Slab"/>
            </a:endParaRPr>
          </a:p>
          <a:p>
            <a:pPr marL="9144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Ruby on Rails</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lt1"/>
              </a:solidFill>
              <a:latin typeface="Hepta Slab"/>
              <a:ea typeface="Hepta Slab"/>
              <a:cs typeface="Hepta Slab"/>
              <a:sym typeface="Hepta Slab"/>
            </a:endParaRPr>
          </a:p>
        </p:txBody>
      </p:sp>
      <p:pic>
        <p:nvPicPr>
          <p:cNvPr id="539" name="Google Shape;539;p8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MVVM (Model-View-ViewModel)</a:t>
            </a:r>
            <a:endParaRPr sz="2400" b="1">
              <a:solidFill>
                <a:schemeClr val="lt1"/>
              </a:solidFill>
            </a:endParaRPr>
          </a:p>
        </p:txBody>
      </p:sp>
      <p:sp>
        <p:nvSpPr>
          <p:cNvPr id="545" name="Google Shape;545;p8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46" name="Google Shape;546;p83"/>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Components:</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1. Model – Application data</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2. View – UI</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3. ViewModel – Mediator between Model &amp; View, handles data binding</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Key Advantage:</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Two-way data binding keeps UI and data in sync</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Framework Examples:</a:t>
            </a:r>
            <a:endParaRPr sz="1400" b="0" i="0" u="none" strike="noStrike" cap="none">
              <a:solidFill>
                <a:schemeClr val="lt1"/>
              </a:solidFill>
              <a:latin typeface="Hepta Slab"/>
              <a:ea typeface="Hepta Slab"/>
              <a:cs typeface="Hepta Slab"/>
              <a:sym typeface="Hepta Slab"/>
            </a:endParaRPr>
          </a:p>
          <a:p>
            <a:pPr marL="9144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Angular</a:t>
            </a:r>
            <a:endParaRPr sz="1400" b="0" i="0" u="none" strike="noStrike" cap="none">
              <a:solidFill>
                <a:schemeClr val="lt1"/>
              </a:solidFill>
              <a:latin typeface="Hepta Slab"/>
              <a:ea typeface="Hepta Slab"/>
              <a:cs typeface="Hepta Slab"/>
              <a:sym typeface="Hepta Slab"/>
            </a:endParaRPr>
          </a:p>
          <a:p>
            <a:pPr marL="9144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Vue.js</a:t>
            </a:r>
            <a:endParaRPr sz="1400" b="0" i="0" u="none" strike="noStrike" cap="none">
              <a:solidFill>
                <a:schemeClr val="lt1"/>
              </a:solidFill>
              <a:latin typeface="Hepta Slab"/>
              <a:ea typeface="Hepta Slab"/>
              <a:cs typeface="Hepta Slab"/>
              <a:sym typeface="Hepta Slab"/>
            </a:endParaRPr>
          </a:p>
          <a:p>
            <a:pPr marL="9144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Knockout.js</a:t>
            </a:r>
            <a:endParaRPr sz="1400" b="0" i="0" u="none" strike="noStrike" cap="none">
              <a:solidFill>
                <a:schemeClr val="lt1"/>
              </a:solidFill>
              <a:latin typeface="Hepta Slab"/>
              <a:ea typeface="Hepta Slab"/>
              <a:cs typeface="Hepta Slab"/>
              <a:sym typeface="Hepta Slab"/>
            </a:endParaRPr>
          </a:p>
        </p:txBody>
      </p:sp>
      <p:pic>
        <p:nvPicPr>
          <p:cNvPr id="547" name="Google Shape;547;p8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Common UI patterns in web design</a:t>
            </a:r>
            <a:endParaRPr sz="2400" b="1">
              <a:solidFill>
                <a:schemeClr val="lt1"/>
              </a:solidFill>
            </a:endParaRPr>
          </a:p>
        </p:txBody>
      </p:sp>
      <p:sp>
        <p:nvSpPr>
          <p:cNvPr id="553" name="Google Shape;553;p84"/>
          <p:cNvSpPr txBox="1"/>
          <p:nvPr/>
        </p:nvSpPr>
        <p:spPr>
          <a:xfrm>
            <a:off x="461850" y="1278250"/>
            <a:ext cx="822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54" name="Google Shape;554;p84"/>
          <p:cNvSpPr txBox="1"/>
          <p:nvPr/>
        </p:nvSpPr>
        <p:spPr>
          <a:xfrm>
            <a:off x="461850" y="1278250"/>
            <a:ext cx="8220300" cy="2662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lt1"/>
              </a:buClr>
              <a:buSzPts val="1400"/>
              <a:buChar char="●"/>
            </a:pPr>
            <a:r>
              <a:rPr lang="en" b="1">
                <a:solidFill>
                  <a:schemeClr val="lt1"/>
                </a:solidFill>
                <a:latin typeface="Hepta Slab"/>
                <a:ea typeface="Hepta Slab"/>
                <a:cs typeface="Hepta Slab"/>
                <a:sym typeface="Hepta Slab"/>
              </a:rPr>
              <a:t>Navigation</a:t>
            </a:r>
            <a:r>
              <a:rPr lang="en">
                <a:solidFill>
                  <a:schemeClr val="lt1"/>
                </a:solidFill>
                <a:latin typeface="Hepta Slab"/>
                <a:ea typeface="Hepta Slab"/>
                <a:cs typeface="Hepta Slab"/>
                <a:sym typeface="Hepta Slab"/>
              </a:rPr>
              <a:t>: Hamburger menus, breadcrumbs, tabbed navigation, mega menus.</a:t>
            </a:r>
            <a:endParaRPr>
              <a:solidFill>
                <a:schemeClr val="lt1"/>
              </a:solidFill>
              <a:latin typeface="Hepta Slab"/>
              <a:ea typeface="Hepta Slab"/>
              <a:cs typeface="Hepta Slab"/>
              <a:sym typeface="Hepta Slab"/>
            </a:endParaRPr>
          </a:p>
          <a:p>
            <a:pPr marL="457200" lvl="0" indent="-317500" algn="l" rtl="0">
              <a:lnSpc>
                <a:spcPct val="150000"/>
              </a:lnSpc>
              <a:spcBef>
                <a:spcPts val="0"/>
              </a:spcBef>
              <a:spcAft>
                <a:spcPts val="0"/>
              </a:spcAft>
              <a:buClr>
                <a:schemeClr val="lt1"/>
              </a:buClr>
              <a:buSzPts val="1400"/>
              <a:buChar char="●"/>
            </a:pPr>
            <a:r>
              <a:rPr lang="en" b="1">
                <a:solidFill>
                  <a:schemeClr val="lt1"/>
                </a:solidFill>
                <a:latin typeface="Hepta Slab"/>
                <a:ea typeface="Hepta Slab"/>
                <a:cs typeface="Hepta Slab"/>
                <a:sym typeface="Hepta Slab"/>
              </a:rPr>
              <a:t>Input &amp; Forms</a:t>
            </a:r>
            <a:r>
              <a:rPr lang="en">
                <a:solidFill>
                  <a:schemeClr val="lt1"/>
                </a:solidFill>
                <a:latin typeface="Hepta Slab"/>
                <a:ea typeface="Hepta Slab"/>
                <a:cs typeface="Hepta Slab"/>
                <a:sym typeface="Hepta Slab"/>
              </a:rPr>
              <a:t>: Date pickers, file upload components, rich text editors, auto-completion, validation feedback, Form Wizard.</a:t>
            </a:r>
            <a:endParaRPr>
              <a:solidFill>
                <a:schemeClr val="lt1"/>
              </a:solidFill>
              <a:latin typeface="Hepta Slab"/>
              <a:ea typeface="Hepta Slab"/>
              <a:cs typeface="Hepta Slab"/>
              <a:sym typeface="Hepta Slab"/>
            </a:endParaRPr>
          </a:p>
          <a:p>
            <a:pPr marL="457200" lvl="0" indent="-317500" algn="l" rtl="0">
              <a:lnSpc>
                <a:spcPct val="150000"/>
              </a:lnSpc>
              <a:spcBef>
                <a:spcPts val="0"/>
              </a:spcBef>
              <a:spcAft>
                <a:spcPts val="0"/>
              </a:spcAft>
              <a:buClr>
                <a:schemeClr val="lt1"/>
              </a:buClr>
              <a:buSzPts val="1400"/>
              <a:buChar char="●"/>
            </a:pPr>
            <a:r>
              <a:rPr lang="en" b="1">
                <a:solidFill>
                  <a:schemeClr val="lt1"/>
                </a:solidFill>
                <a:latin typeface="Hepta Slab"/>
                <a:ea typeface="Hepta Slab"/>
                <a:cs typeface="Hepta Slab"/>
                <a:sym typeface="Hepta Slab"/>
              </a:rPr>
              <a:t>Content Display</a:t>
            </a:r>
            <a:r>
              <a:rPr lang="en">
                <a:solidFill>
                  <a:schemeClr val="lt1"/>
                </a:solidFill>
                <a:latin typeface="Hepta Slab"/>
                <a:ea typeface="Hepta Slab"/>
                <a:cs typeface="Hepta Slab"/>
                <a:sym typeface="Hepta Slab"/>
              </a:rPr>
              <a:t>: Card layouts, carousels, accordions, infinite scroll, pagination.</a:t>
            </a:r>
            <a:endParaRPr>
              <a:solidFill>
                <a:schemeClr val="lt1"/>
              </a:solidFill>
              <a:latin typeface="Hepta Slab"/>
              <a:ea typeface="Hepta Slab"/>
              <a:cs typeface="Hepta Slab"/>
              <a:sym typeface="Hepta Slab"/>
            </a:endParaRPr>
          </a:p>
          <a:p>
            <a:pPr marL="457200" lvl="0" indent="-317500" algn="l" rtl="0">
              <a:lnSpc>
                <a:spcPct val="150000"/>
              </a:lnSpc>
              <a:spcBef>
                <a:spcPts val="0"/>
              </a:spcBef>
              <a:spcAft>
                <a:spcPts val="0"/>
              </a:spcAft>
              <a:buClr>
                <a:schemeClr val="lt1"/>
              </a:buClr>
              <a:buSzPts val="1400"/>
              <a:buChar char="●"/>
            </a:pPr>
            <a:r>
              <a:rPr lang="en" b="1">
                <a:solidFill>
                  <a:schemeClr val="lt1"/>
                </a:solidFill>
                <a:latin typeface="Hepta Slab"/>
                <a:ea typeface="Hepta Slab"/>
                <a:cs typeface="Hepta Slab"/>
                <a:sym typeface="Hepta Slab"/>
              </a:rPr>
              <a:t>Feedback &amp; Alerts</a:t>
            </a:r>
            <a:r>
              <a:rPr lang="en">
                <a:solidFill>
                  <a:schemeClr val="lt1"/>
                </a:solidFill>
                <a:latin typeface="Hepta Slab"/>
                <a:ea typeface="Hepta Slab"/>
                <a:cs typeface="Hepta Slab"/>
                <a:sym typeface="Hepta Slab"/>
              </a:rPr>
              <a:t>: Toast messages, inline alerts, progress bars, loaders.</a:t>
            </a:r>
            <a:endParaRPr>
              <a:solidFill>
                <a:schemeClr val="lt1"/>
              </a:solidFill>
              <a:latin typeface="Hepta Slab"/>
              <a:ea typeface="Hepta Slab"/>
              <a:cs typeface="Hepta Slab"/>
              <a:sym typeface="Hepta Slab"/>
            </a:endParaRPr>
          </a:p>
          <a:p>
            <a:pPr marL="457200" lvl="0" indent="-317500" algn="l" rtl="0">
              <a:lnSpc>
                <a:spcPct val="150000"/>
              </a:lnSpc>
              <a:spcBef>
                <a:spcPts val="0"/>
              </a:spcBef>
              <a:spcAft>
                <a:spcPts val="0"/>
              </a:spcAft>
              <a:buClr>
                <a:schemeClr val="lt1"/>
              </a:buClr>
              <a:buSzPts val="1400"/>
              <a:buChar char="●"/>
            </a:pPr>
            <a:r>
              <a:rPr lang="en" b="1">
                <a:solidFill>
                  <a:schemeClr val="lt1"/>
                </a:solidFill>
                <a:latin typeface="Hepta Slab"/>
                <a:ea typeface="Hepta Slab"/>
                <a:cs typeface="Hepta Slab"/>
                <a:sym typeface="Hepta Slab"/>
              </a:rPr>
              <a:t>Social &amp; Engagement</a:t>
            </a:r>
            <a:r>
              <a:rPr lang="en">
                <a:solidFill>
                  <a:schemeClr val="lt1"/>
                </a:solidFill>
                <a:latin typeface="Hepta Slab"/>
                <a:ea typeface="Hepta Slab"/>
                <a:cs typeface="Hepta Slab"/>
                <a:sym typeface="Hepta Slab"/>
              </a:rPr>
              <a:t>: Social sharing buttons, comment sections, ratings and reviews.</a:t>
            </a:r>
            <a:endParaRPr>
              <a:solidFill>
                <a:schemeClr val="lt1"/>
              </a:solidFill>
              <a:latin typeface="Hepta Slab"/>
              <a:ea typeface="Hepta Slab"/>
              <a:cs typeface="Hepta Slab"/>
              <a:sym typeface="Hepta Slab"/>
            </a:endParaRPr>
          </a:p>
        </p:txBody>
      </p:sp>
      <p:pic>
        <p:nvPicPr>
          <p:cNvPr id="555" name="Google Shape;555;p8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Roadmap</a:t>
            </a:r>
            <a:endParaRPr sz="2400" b="1">
              <a:solidFill>
                <a:schemeClr val="lt1"/>
              </a:solidFill>
            </a:endParaRPr>
          </a:p>
        </p:txBody>
      </p:sp>
      <p:sp>
        <p:nvSpPr>
          <p:cNvPr id="561" name="Google Shape;561;p8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62" name="Google Shape;562;p8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63" name="Google Shape;563;p85"/>
          <p:cNvSpPr txBox="1"/>
          <p:nvPr/>
        </p:nvSpPr>
        <p:spPr>
          <a:xfrm>
            <a:off x="461850" y="1278250"/>
            <a:ext cx="8220300" cy="1693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HTML5</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CSS3</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JS/ES6</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React JS</a:t>
            </a:r>
            <a:endParaRPr sz="1400" b="0" i="0" u="none" strike="noStrike" cap="none">
              <a:solidFill>
                <a:schemeClr val="lt1"/>
              </a:solidFill>
              <a:latin typeface="Hepta Slab"/>
              <a:ea typeface="Hepta Slab"/>
              <a:cs typeface="Hepta Slab"/>
              <a:sym typeface="Hepta Slab"/>
            </a:endParaRPr>
          </a:p>
        </p:txBody>
      </p:sp>
      <p:pic>
        <p:nvPicPr>
          <p:cNvPr id="564" name="Google Shape;564;p8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Tools &amp; VS Code Extensions</a:t>
            </a:r>
            <a:endParaRPr sz="2400" b="1">
              <a:solidFill>
                <a:schemeClr val="lt1"/>
              </a:solidFill>
            </a:endParaRPr>
          </a:p>
        </p:txBody>
      </p:sp>
      <p:sp>
        <p:nvSpPr>
          <p:cNvPr id="570" name="Google Shape;570;p8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71" name="Google Shape;571;p8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72" name="Google Shape;572;p86"/>
          <p:cNvSpPr txBox="1"/>
          <p:nvPr/>
        </p:nvSpPr>
        <p:spPr>
          <a:xfrm>
            <a:off x="461850" y="1278250"/>
            <a:ext cx="8220300" cy="3955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validator.w3.org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jigsaw.w3.org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caniuse.com</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unsplash</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pexels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sng" strike="noStrike" cap="none">
                <a:solidFill>
                  <a:schemeClr val="lt1"/>
                </a:solidFill>
                <a:latin typeface="Hepta Slab"/>
                <a:ea typeface="Hepta Slab"/>
                <a:cs typeface="Hepta Slab"/>
                <a:sym typeface="Hepta Slab"/>
                <a:hlinkClick r:id="rId3">
                  <a:extLst>
                    <a:ext uri="{A12FA001-AC4F-418D-AE19-62706E023703}">
                      <ahyp:hlinkClr xmlns:ahyp="http://schemas.microsoft.com/office/drawing/2018/hyperlinkcolor" val="tx"/>
                    </a:ext>
                  </a:extLst>
                </a:hlinkClick>
              </a:rPr>
              <a:t>Breakpoints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Web safe fonts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git-scm</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Chrome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VS code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sng" strike="noStrike" cap="none">
                <a:solidFill>
                  <a:schemeClr val="lt1"/>
                </a:solidFill>
                <a:latin typeface="Hepta Slab"/>
                <a:ea typeface="Hepta Slab"/>
                <a:cs typeface="Hepta Slab"/>
                <a:sym typeface="Hepta Slab"/>
                <a:hlinkClick r:id="rId4">
                  <a:extLst>
                    <a:ext uri="{A12FA001-AC4F-418D-AE19-62706E023703}">
                      <ahyp:hlinkClr xmlns:ahyp="http://schemas.microsoft.com/office/drawing/2018/hyperlinkcolor" val="tx"/>
                    </a:ext>
                  </a:extLst>
                </a:hlinkClick>
              </a:rPr>
              <a:t>Normalize</a:t>
            </a:r>
            <a:r>
              <a:rPr lang="en" sz="1400" b="0" i="0" u="sng" strike="noStrike" cap="none">
                <a:solidFill>
                  <a:schemeClr val="hlink"/>
                </a:solidFill>
                <a:latin typeface="Hepta Slab"/>
                <a:ea typeface="Hepta Slab"/>
                <a:cs typeface="Hepta Slab"/>
                <a:sym typeface="Hepta Slab"/>
                <a:hlinkClick r:id="rId4"/>
              </a:rPr>
              <a:t>.css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cssgrandient.io</a:t>
            </a:r>
            <a:endParaRPr sz="1400" b="0" i="0" u="none" strike="noStrike" cap="none">
              <a:solidFill>
                <a:schemeClr val="lt1"/>
              </a:solidFill>
              <a:latin typeface="Hepta Slab"/>
              <a:ea typeface="Hepta Slab"/>
              <a:cs typeface="Hepta Slab"/>
              <a:sym typeface="Hepta Slab"/>
            </a:endParaRPr>
          </a:p>
        </p:txBody>
      </p:sp>
      <p:pic>
        <p:nvPicPr>
          <p:cNvPr id="573" name="Google Shape;573;p86"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
        <p:nvSpPr>
          <p:cNvPr id="574" name="Google Shape;574;p86"/>
          <p:cNvSpPr txBox="1"/>
          <p:nvPr/>
        </p:nvSpPr>
        <p:spPr>
          <a:xfrm>
            <a:off x="2645825" y="1278250"/>
            <a:ext cx="8220300" cy="1693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HTML CSS Support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CSS Peak</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Prettier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Highlight Matching Tag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Live Server</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Git: Frequently Used Commands</a:t>
            </a:r>
            <a:endParaRPr sz="2400" b="1">
              <a:solidFill>
                <a:schemeClr val="lt1"/>
              </a:solidFill>
            </a:endParaRPr>
          </a:p>
        </p:txBody>
      </p:sp>
      <p:sp>
        <p:nvSpPr>
          <p:cNvPr id="580" name="Google Shape;580;p8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81" name="Google Shape;581;p8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582" name="Google Shape;582;p8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583" name="Google Shape;583;p87"/>
          <p:cNvSpPr txBox="1"/>
          <p:nvPr/>
        </p:nvSpPr>
        <p:spPr>
          <a:xfrm>
            <a:off x="461850" y="1278250"/>
            <a:ext cx="8220300" cy="3955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config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init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add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add *</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add .</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status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status -s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commit -m “”</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commit -am “”</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ls-files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log –oneline -5 –reverse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git show CommitID</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6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386" name="Google Shape;386;p6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Day 1 : Practices</a:t>
            </a:r>
            <a:endParaRPr sz="2400" b="1">
              <a:solidFill>
                <a:schemeClr val="lt1"/>
              </a:solidFill>
            </a:endParaRPr>
          </a:p>
        </p:txBody>
      </p:sp>
      <p:sp>
        <p:nvSpPr>
          <p:cNvPr id="387" name="Google Shape;387;p61"/>
          <p:cNvSpPr txBox="1"/>
          <p:nvPr/>
        </p:nvSpPr>
        <p:spPr>
          <a:xfrm>
            <a:off x="461850" y="1278250"/>
            <a:ext cx="8220300" cy="1369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a:solidFill>
                  <a:schemeClr val="lt1"/>
                </a:solidFill>
                <a:latin typeface="Hepta Slab"/>
                <a:ea typeface="Hepta Slab"/>
                <a:cs typeface="Hepta Slab"/>
                <a:sym typeface="Hepta Slab"/>
              </a:rPr>
              <a:t>Git Commands</a:t>
            </a:r>
            <a:endParaRPr>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Sample application setup</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Creating Responsive Web Application using HTML5, CSS3 and JS for (Form Validation)</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HTML</a:t>
            </a:r>
            <a:endParaRPr sz="2400" b="1">
              <a:solidFill>
                <a:schemeClr val="lt1"/>
              </a:solidFill>
            </a:endParaRPr>
          </a:p>
        </p:txBody>
      </p:sp>
      <p:sp>
        <p:nvSpPr>
          <p:cNvPr id="589" name="Google Shape;589;p8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90" name="Google Shape;590;p8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91" name="Google Shape;591;p88"/>
          <p:cNvSpPr txBox="1"/>
          <p:nvPr/>
        </p:nvSpPr>
        <p:spPr>
          <a:xfrm>
            <a:off x="461850" y="1278250"/>
            <a:ext cx="8220300" cy="3632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Hypertext Markup Language (HTML) is the standard markup language for documents designed to be displayed in a web browser.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HTML isn’t case-sensitive, Always use lower case for naming convention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Opening, Closing, and Self-Closing Tages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URL (Uniform Resource Locator)</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Resources</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Web Pages (HTML Documents)</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Images</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Videos</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Audios</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Fonts</a:t>
            </a:r>
            <a:endParaRPr sz="1400" b="0" i="0" u="none" strike="noStrike" cap="none">
              <a:solidFill>
                <a:schemeClr val="lt1"/>
              </a:solidFill>
              <a:latin typeface="Hepta Slab"/>
              <a:ea typeface="Hepta Slab"/>
              <a:cs typeface="Hepta Slab"/>
              <a:sym typeface="Hepta Slab"/>
            </a:endParaRPr>
          </a:p>
        </p:txBody>
      </p:sp>
      <p:pic>
        <p:nvPicPr>
          <p:cNvPr id="592" name="Google Shape;592;p8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HTML : Meta</a:t>
            </a:r>
            <a:endParaRPr sz="2400" b="1">
              <a:solidFill>
                <a:schemeClr val="lt1"/>
              </a:solidFill>
            </a:endParaRPr>
          </a:p>
        </p:txBody>
      </p:sp>
      <p:sp>
        <p:nvSpPr>
          <p:cNvPr id="598" name="Google Shape;598;p8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599" name="Google Shape;599;p8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00" name="Google Shape;600;p89"/>
          <p:cNvSpPr txBox="1"/>
          <p:nvPr/>
        </p:nvSpPr>
        <p:spPr>
          <a:xfrm>
            <a:off x="461850" y="1278250"/>
            <a:ext cx="8220300" cy="3739455"/>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&lt;meta /&gt;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Character Set (</a:t>
            </a:r>
            <a:r>
              <a:rPr lang="en" sz="1400" b="0" i="0" u="sng" strike="noStrike" cap="none">
                <a:solidFill>
                  <a:schemeClr val="hlink"/>
                </a:solidFill>
                <a:latin typeface="Hepta Slab"/>
                <a:ea typeface="Hepta Slab"/>
                <a:cs typeface="Hepta Slab"/>
                <a:sym typeface="Hepta Slab"/>
                <a:hlinkClick r:id="rId3"/>
              </a:rPr>
              <a:t>ASCII</a:t>
            </a:r>
            <a:r>
              <a:rPr lang="en" sz="1400" b="0" i="0" u="none" strike="noStrike" cap="none">
                <a:solidFill>
                  <a:schemeClr val="lt1"/>
                </a:solidFill>
                <a:latin typeface="Hepta Slab"/>
                <a:ea typeface="Hepta Slab"/>
                <a:cs typeface="Hepta Slab"/>
                <a:sym typeface="Hepta Slab"/>
              </a:rPr>
              <a:t> [</a:t>
            </a:r>
            <a:r>
              <a:rPr lang="en" sz="1350" b="0" i="0" u="none" strike="noStrike" cap="none">
                <a:solidFill>
                  <a:srgbClr val="001D35"/>
                </a:solidFill>
                <a:highlight>
                  <a:srgbClr val="FFFFFF"/>
                </a:highlight>
                <a:latin typeface="Hepta Slab"/>
                <a:ea typeface="Hepta Slab"/>
                <a:cs typeface="Hepta Slab"/>
                <a:sym typeface="Hepta Slab"/>
              </a:rPr>
              <a:t>American Standard Code for Information Interchange</a:t>
            </a:r>
            <a:r>
              <a:rPr lang="en" sz="1400" b="0" i="0" u="none" strike="noStrike" cap="none">
                <a:solidFill>
                  <a:schemeClr val="lt1"/>
                </a:solidFill>
                <a:latin typeface="Hepta Slab"/>
                <a:ea typeface="Hepta Slab"/>
                <a:cs typeface="Hepta Slab"/>
                <a:sym typeface="Hepta Slab"/>
              </a:rPr>
              <a:t>], UTF-8 [</a:t>
            </a:r>
            <a:r>
              <a:rPr lang="en" sz="1350" b="0" i="0" u="none" strike="noStrike" cap="none">
                <a:solidFill>
                  <a:srgbClr val="001D35"/>
                </a:solidFill>
                <a:highlight>
                  <a:srgbClr val="FFFFFF"/>
                </a:highlight>
                <a:latin typeface="Hepta Slab"/>
                <a:ea typeface="Hepta Slab"/>
                <a:cs typeface="Hepta Slab"/>
                <a:sym typeface="Hepta Slab"/>
              </a:rPr>
              <a:t>Unicode Transformation Format</a:t>
            </a:r>
            <a:r>
              <a:rPr lang="en" sz="1400" b="0" i="0" u="none" strike="noStrike" cap="none">
                <a:solidFill>
                  <a:schemeClr val="lt1"/>
                </a:solidFill>
                <a:latin typeface="Hepta Slab"/>
                <a:ea typeface="Hepta Slab"/>
                <a:cs typeface="Hepta Slab"/>
                <a:sym typeface="Hepta Slab"/>
              </a:rPr>
              <a: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The meta charset="utf-8" tag in HTML is used to specify that the webpage should be interpreted using UTF-8 encoding. This ensures that all characters on the page, including special characters and emojis, are displayed correctly. </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Viewport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Title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Keywords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Description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OG : Open Graph</a:t>
            </a:r>
            <a:endParaRPr sz="1400" b="0" i="0" u="none" strike="noStrike" cap="none">
              <a:solidFill>
                <a:schemeClr val="lt1"/>
              </a:solidFill>
              <a:latin typeface="Hepta Slab"/>
              <a:ea typeface="Hepta Slab"/>
              <a:cs typeface="Hepta Slab"/>
              <a:sym typeface="Hepta Slab"/>
            </a:endParaRPr>
          </a:p>
        </p:txBody>
      </p:sp>
      <p:pic>
        <p:nvPicPr>
          <p:cNvPr id="601" name="Google Shape;601;p89"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9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HTML : Elements</a:t>
            </a:r>
            <a:endParaRPr sz="2400" b="1">
              <a:solidFill>
                <a:schemeClr val="lt1"/>
              </a:solidFill>
            </a:endParaRPr>
          </a:p>
        </p:txBody>
      </p:sp>
      <p:sp>
        <p:nvSpPr>
          <p:cNvPr id="607" name="Google Shape;607;p9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08" name="Google Shape;608;p9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09" name="Google Shape;609;p90"/>
          <p:cNvSpPr txBox="1"/>
          <p:nvPr/>
        </p:nvSpPr>
        <p:spPr>
          <a:xfrm>
            <a:off x="461850" y="1278250"/>
            <a:ext cx="8220300" cy="2339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Text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Links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Images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Lists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Tables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Containers Elements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Structural Elements</a:t>
            </a:r>
            <a:endParaRPr sz="1400" b="0" i="0" u="none" strike="noStrike" cap="none">
              <a:solidFill>
                <a:schemeClr val="lt1"/>
              </a:solidFill>
              <a:latin typeface="Hepta Slab"/>
              <a:ea typeface="Hepta Slab"/>
              <a:cs typeface="Hepta Slab"/>
              <a:sym typeface="Hepta Slab"/>
            </a:endParaRPr>
          </a:p>
        </p:txBody>
      </p:sp>
      <p:pic>
        <p:nvPicPr>
          <p:cNvPr id="610" name="Google Shape;610;p9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9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HTML : Text</a:t>
            </a:r>
            <a:endParaRPr sz="2400" b="1">
              <a:solidFill>
                <a:schemeClr val="lt1"/>
              </a:solidFill>
            </a:endParaRPr>
          </a:p>
        </p:txBody>
      </p:sp>
      <p:sp>
        <p:nvSpPr>
          <p:cNvPr id="616" name="Google Shape;616;p9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17" name="Google Shape;617;p9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18" name="Google Shape;618;p91"/>
          <p:cNvSpPr txBox="1"/>
          <p:nvPr/>
        </p:nvSpPr>
        <p:spPr>
          <a:xfrm>
            <a:off x="461850" y="1278250"/>
            <a:ext cx="8220300" cy="3955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h1 to h6</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&lt;p&gt;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&lt;em&gt;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HTML Entities : &amp;lt; &amp;gt; &amp;copy;</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&lt;b&gt;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&lt;i&gt; &lt;u&gt;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&lt;mark&gt;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&lt;del&gt;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&lt;sup&gt;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&lt;sub&gt;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&lt;hr&gt;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&lt;br&gt;</a:t>
            </a:r>
            <a:endParaRPr sz="1400" b="0" i="0" u="none" strike="noStrike" cap="none" dirty="0">
              <a:solidFill>
                <a:schemeClr val="lt1"/>
              </a:solidFill>
              <a:latin typeface="Hepta Slab"/>
              <a:ea typeface="Hepta Slab"/>
              <a:cs typeface="Hepta Slab"/>
              <a:sym typeface="Hepta Slab"/>
            </a:endParaRPr>
          </a:p>
        </p:txBody>
      </p:sp>
      <p:pic>
        <p:nvPicPr>
          <p:cNvPr id="619" name="Google Shape;619;p9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HTML : Links</a:t>
            </a:r>
            <a:endParaRPr sz="2400" b="1">
              <a:solidFill>
                <a:schemeClr val="lt1"/>
              </a:solidFill>
            </a:endParaRPr>
          </a:p>
        </p:txBody>
      </p:sp>
      <p:sp>
        <p:nvSpPr>
          <p:cNvPr id="625" name="Google Shape;625;p9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26" name="Google Shape;626;p9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27" name="Google Shape;627;p92"/>
          <p:cNvSpPr txBox="1"/>
          <p:nvPr/>
        </p:nvSpPr>
        <p:spPr>
          <a:xfrm>
            <a:off x="461850" y="1278250"/>
            <a:ext cx="8220300" cy="2986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anchor tag</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&lt;a&gt;</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href - Hyper Reference</a:t>
            </a:r>
            <a:endParaRPr sz="1400" b="0" i="0" u="none" strike="noStrike" cap="none">
              <a:solidFill>
                <a:schemeClr val="lt1"/>
              </a:solidFill>
              <a:latin typeface="Hepta Slab"/>
              <a:ea typeface="Hepta Slab"/>
              <a:cs typeface="Hepta Slab"/>
              <a:sym typeface="Hepta Slab"/>
            </a:endParaRPr>
          </a:p>
          <a:p>
            <a:pPr marL="1828800" marR="0" lvl="3"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Internal Page Link</a:t>
            </a:r>
            <a:endParaRPr sz="1400" b="0" i="0" u="none" strike="noStrike" cap="none">
              <a:solidFill>
                <a:schemeClr val="lt1"/>
              </a:solidFill>
              <a:latin typeface="Hepta Slab"/>
              <a:ea typeface="Hepta Slab"/>
              <a:cs typeface="Hepta Slab"/>
              <a:sym typeface="Hepta Slab"/>
            </a:endParaRPr>
          </a:p>
          <a:p>
            <a:pPr marL="1828800" marR="0" lvl="3"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External Link</a:t>
            </a:r>
            <a:endParaRPr sz="1400" b="0" i="0" u="none" strike="noStrike" cap="none">
              <a:solidFill>
                <a:schemeClr val="lt1"/>
              </a:solidFill>
              <a:latin typeface="Hepta Slab"/>
              <a:ea typeface="Hepta Slab"/>
              <a:cs typeface="Hepta Slab"/>
              <a:sym typeface="Hepta Slab"/>
            </a:endParaRPr>
          </a:p>
          <a:p>
            <a:pPr marL="1828800" marR="0" lvl="3"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mailto</a:t>
            </a:r>
            <a:endParaRPr sz="1400" b="0" i="0" u="none" strike="noStrike" cap="none">
              <a:solidFill>
                <a:schemeClr val="lt1"/>
              </a:solidFill>
              <a:latin typeface="Hepta Slab"/>
              <a:ea typeface="Hepta Slab"/>
              <a:cs typeface="Hepta Slab"/>
              <a:sym typeface="Hepta Slab"/>
            </a:endParaRPr>
          </a:p>
          <a:p>
            <a:pPr marL="1828800" marR="0" lvl="3"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tel</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target</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download</a:t>
            </a:r>
            <a:endParaRPr sz="1400" b="0" i="0" u="none" strike="noStrike" cap="none">
              <a:solidFill>
                <a:schemeClr val="lt1"/>
              </a:solidFill>
              <a:latin typeface="Hepta Slab"/>
              <a:ea typeface="Hepta Slab"/>
              <a:cs typeface="Hepta Slab"/>
              <a:sym typeface="Hepta Slab"/>
            </a:endParaRPr>
          </a:p>
        </p:txBody>
      </p:sp>
      <p:pic>
        <p:nvPicPr>
          <p:cNvPr id="628" name="Google Shape;628;p9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9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dirty="0">
                <a:solidFill>
                  <a:schemeClr val="lt1"/>
                </a:solidFill>
              </a:rPr>
              <a:t>HTML : Images, &amp; Iframe</a:t>
            </a:r>
            <a:endParaRPr sz="2400" b="1" dirty="0">
              <a:solidFill>
                <a:schemeClr val="lt1"/>
              </a:solidFill>
            </a:endParaRPr>
          </a:p>
        </p:txBody>
      </p:sp>
      <p:sp>
        <p:nvSpPr>
          <p:cNvPr id="634" name="Google Shape;634;p9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35" name="Google Shape;635;p9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36" name="Google Shape;636;p93"/>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&lt;img&gt;</a:t>
            </a:r>
            <a:endParaRPr sz="1400" b="0" i="0" u="none" strike="noStrike" cap="none" dirty="0">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src</a:t>
            </a:r>
            <a:endParaRPr sz="1400" b="0" i="0" u="none" strike="noStrike" cap="none" dirty="0">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Alt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&lt;iframe&gt;</a:t>
            </a:r>
            <a:endParaRPr sz="1400" b="0" i="0" u="none" strike="noStrike" cap="none" dirty="0">
              <a:solidFill>
                <a:schemeClr val="lt1"/>
              </a:solidFill>
              <a:latin typeface="Hepta Slab"/>
              <a:ea typeface="Hepta Slab"/>
              <a:cs typeface="Hepta Slab"/>
              <a:sym typeface="Hepta Slab"/>
            </a:endParaRPr>
          </a:p>
        </p:txBody>
      </p:sp>
      <p:pic>
        <p:nvPicPr>
          <p:cNvPr id="637" name="Google Shape;637;p9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HTML : Table</a:t>
            </a:r>
            <a:endParaRPr sz="2400" b="1">
              <a:solidFill>
                <a:schemeClr val="lt1"/>
              </a:solidFill>
            </a:endParaRPr>
          </a:p>
        </p:txBody>
      </p:sp>
      <p:sp>
        <p:nvSpPr>
          <p:cNvPr id="643" name="Google Shape;643;p9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44" name="Google Shape;644;p9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45" name="Google Shape;645;p94"/>
          <p:cNvSpPr txBox="1"/>
          <p:nvPr/>
        </p:nvSpPr>
        <p:spPr>
          <a:xfrm>
            <a:off x="461850" y="1278250"/>
            <a:ext cx="8220300" cy="244679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&lt;table&gt;</a:t>
            </a:r>
            <a:endParaRPr sz="1400" b="0" i="0" u="none" strike="noStrike" cap="none" dirty="0">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&lt;thead&gt;, &lt;tbody&gt;&lt;tfoot&gt;</a:t>
            </a:r>
            <a:endParaRPr sz="1400" b="0" i="0" u="none" strike="noStrike" cap="none" dirty="0">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&lt;tr&gt;, &lt;th&gt;, &lt;td&gt;</a:t>
            </a:r>
            <a:endParaRPr sz="1400" b="0" i="0" u="none" strike="noStrike" cap="none" dirty="0">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Hepta Slab"/>
              <a:buChar char="◆"/>
            </a:pPr>
            <a:r>
              <a:rPr lang="en" sz="1400" b="0" i="0" u="none" strike="noStrike" cap="none" dirty="0">
                <a:solidFill>
                  <a:schemeClr val="lt1"/>
                </a:solidFill>
                <a:latin typeface="Hepta Slab"/>
                <a:ea typeface="Hepta Slab"/>
                <a:cs typeface="Hepta Slab"/>
                <a:sym typeface="Hepta Slab"/>
              </a:rPr>
              <a:t>&lt;caption&gt;</a:t>
            </a:r>
            <a:endParaRPr sz="1400" b="0" i="0" u="none" strike="noStrike" cap="none" dirty="0">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dirty="0">
                <a:solidFill>
                  <a:schemeClr val="lt1"/>
                </a:solidFill>
                <a:latin typeface="Hepta Slab"/>
                <a:ea typeface="Hepta Slab"/>
                <a:cs typeface="Hepta Slab"/>
                <a:sym typeface="Hepta Slab"/>
              </a:rPr>
              <a:t>Colgroup</a:t>
            </a:r>
            <a:endParaRPr sz="1400" b="0" i="0" u="none" strike="noStrike" cap="none" dirty="0">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Arial"/>
              <a:buChar char="●"/>
            </a:pPr>
            <a:r>
              <a:rPr lang="en" sz="1400" b="0" i="0" u="none" strike="noStrike" cap="none" dirty="0">
                <a:solidFill>
                  <a:schemeClr val="lt1"/>
                </a:solidFill>
                <a:latin typeface="Hepta Slab"/>
                <a:ea typeface="Hepta Slab"/>
                <a:cs typeface="Hepta Slab"/>
                <a:sym typeface="Hepta Slab"/>
              </a:rPr>
              <a:t>Col (Style, Span)</a:t>
            </a:r>
            <a:endParaRPr sz="1400" b="0" i="0" u="none" strike="noStrike" cap="none" dirty="0">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dirty="0">
                <a:solidFill>
                  <a:schemeClr val="lt1"/>
                </a:solidFill>
                <a:latin typeface="Hepta Slab"/>
                <a:ea typeface="Hepta Slab"/>
                <a:cs typeface="Hepta Slab"/>
                <a:sym typeface="Hepta Slab"/>
              </a:rPr>
              <a:t>Rowspan, Colspan</a:t>
            </a:r>
            <a:endParaRPr sz="1400" b="0" i="0" u="none" strike="noStrike" cap="none" dirty="0">
              <a:solidFill>
                <a:schemeClr val="lt1"/>
              </a:solidFill>
              <a:latin typeface="Hepta Slab"/>
              <a:ea typeface="Hepta Slab"/>
              <a:cs typeface="Hepta Slab"/>
              <a:sym typeface="Hepta Slab"/>
            </a:endParaRPr>
          </a:p>
        </p:txBody>
      </p:sp>
      <p:pic>
        <p:nvPicPr>
          <p:cNvPr id="646" name="Google Shape;646;p9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HTML : Containers Elements</a:t>
            </a:r>
            <a:endParaRPr sz="2400" b="1">
              <a:solidFill>
                <a:schemeClr val="lt1"/>
              </a:solidFill>
            </a:endParaRPr>
          </a:p>
        </p:txBody>
      </p:sp>
      <p:sp>
        <p:nvSpPr>
          <p:cNvPr id="652" name="Google Shape;652;p9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53" name="Google Shape;653;p9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54" name="Google Shape;654;p95"/>
          <p:cNvSpPr txBox="1"/>
          <p:nvPr/>
        </p:nvSpPr>
        <p:spPr>
          <a:xfrm>
            <a:off x="461850" y="1278250"/>
            <a:ext cx="8220300" cy="723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&lt;div&gt; Block Level Element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&lt;span&gt; Inline Element : Decoration, Styling</a:t>
            </a:r>
            <a:endParaRPr sz="1400" b="0" i="0" u="none" strike="noStrike" cap="none">
              <a:solidFill>
                <a:schemeClr val="lt1"/>
              </a:solidFill>
              <a:latin typeface="Hepta Slab"/>
              <a:ea typeface="Hepta Slab"/>
              <a:cs typeface="Hepta Slab"/>
              <a:sym typeface="Hepta Slab"/>
            </a:endParaRPr>
          </a:p>
        </p:txBody>
      </p:sp>
      <p:pic>
        <p:nvPicPr>
          <p:cNvPr id="655" name="Google Shape;655;p9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HTML : Structural Elements</a:t>
            </a:r>
            <a:endParaRPr sz="2400" b="1">
              <a:solidFill>
                <a:schemeClr val="lt1"/>
              </a:solidFill>
            </a:endParaRPr>
          </a:p>
        </p:txBody>
      </p:sp>
      <p:sp>
        <p:nvSpPr>
          <p:cNvPr id="661" name="Google Shape;661;p9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62" name="Google Shape;662;p9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63" name="Google Shape;663;p96"/>
          <p:cNvSpPr txBox="1"/>
          <p:nvPr/>
        </p:nvSpPr>
        <p:spPr>
          <a:xfrm>
            <a:off x="461850" y="1278250"/>
            <a:ext cx="8220300" cy="276995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&lt;ol&gt; Ordered List</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reversed</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start</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type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&lt;dl&gt; Description List</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&lt;dt&gt; Description Term</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&lt;dd&gt; Description Definition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&lt;ul&gt; Unordered List</a:t>
            </a:r>
            <a:endParaRPr sz="1400" b="0" i="0" u="none" strike="noStrike" cap="none">
              <a:solidFill>
                <a:schemeClr val="lt1"/>
              </a:solidFill>
              <a:latin typeface="Hepta Slab"/>
              <a:ea typeface="Hepta Slab"/>
              <a:cs typeface="Hepta Slab"/>
              <a:sym typeface="Hepta Slab"/>
            </a:endParaRPr>
          </a:p>
        </p:txBody>
      </p:sp>
      <p:pic>
        <p:nvPicPr>
          <p:cNvPr id="664" name="Google Shape;664;p9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9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Advanced HTML5 Features</a:t>
            </a:r>
            <a:endParaRPr sz="2400" b="1">
              <a:solidFill>
                <a:schemeClr val="lt1"/>
              </a:solidFill>
            </a:endParaRPr>
          </a:p>
        </p:txBody>
      </p:sp>
      <p:sp>
        <p:nvSpPr>
          <p:cNvPr id="670" name="Google Shape;670;p9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71" name="Google Shape;671;p9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72" name="Google Shape;672;p97"/>
          <p:cNvSpPr txBox="1"/>
          <p:nvPr/>
        </p:nvSpPr>
        <p:spPr>
          <a:xfrm>
            <a:off x="461850" y="1278250"/>
            <a:ext cx="8220300" cy="406262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HTML5 brought many new elements and attributes to improve the structure, semantics, and functionality of web pages.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Semantic tags:</a:t>
            </a:r>
            <a:endParaRPr sz="1400" b="1"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These tags provide meaning and structure to your content, making it easier for browsers and developers to understand the purpose of each section. Examples include &lt;header&gt;, &lt;nav&gt;, &lt;section&gt;, &lt;article&gt;, &lt;aside&gt;, &lt;footer&gt;, &lt;main&gt;, &lt;mark&gt;, and &lt;time&gt;.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Multimedia tags:</a:t>
            </a:r>
            <a:endParaRPr sz="1400" b="1"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HTML5 made it easier to embed multimedia content directly into your webpages. These include &lt;audio&gt;, &lt;video&gt;, &lt;source&gt;, &lt;track&gt;, &lt;figure&gt;, &lt;figcaption&gt;, and &lt;canvas&gt;.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lt1"/>
              </a:solidFill>
              <a:latin typeface="Hepta Slab"/>
              <a:ea typeface="Hepta Slab"/>
              <a:cs typeface="Hepta Slab"/>
              <a:sym typeface="Hepta Slab"/>
            </a:endParaRPr>
          </a:p>
        </p:txBody>
      </p:sp>
      <p:pic>
        <p:nvPicPr>
          <p:cNvPr id="673" name="Google Shape;673;p9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6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393" name="Google Shape;393;p6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Web Architecture &amp; Core Internet Concepts</a:t>
            </a:r>
            <a:endParaRPr sz="2400" b="1">
              <a:solidFill>
                <a:schemeClr val="lt1"/>
              </a:solidFill>
            </a:endParaRPr>
          </a:p>
        </p:txBody>
      </p:sp>
      <p:sp>
        <p:nvSpPr>
          <p:cNvPr id="394" name="Google Shape;394;p62"/>
          <p:cNvSpPr txBox="1"/>
          <p:nvPr/>
        </p:nvSpPr>
        <p:spPr>
          <a:xfrm>
            <a:off x="461850" y="1278250"/>
            <a:ext cx="8220300" cy="1693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Web Architecture Overview</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Design Principles for Scalable Web Apps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Client–Server Model</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HTTP Protocol Deep Dive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Web Servers &amp; How They Work</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Advanced HTML5 Features</a:t>
            </a:r>
            <a:endParaRPr sz="2400" b="1">
              <a:solidFill>
                <a:schemeClr val="lt1"/>
              </a:solidFill>
            </a:endParaRPr>
          </a:p>
        </p:txBody>
      </p:sp>
      <p:sp>
        <p:nvSpPr>
          <p:cNvPr id="679" name="Google Shape;679;p9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80" name="Google Shape;680;p9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81" name="Google Shape;681;p98"/>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Form tags and input types:</a:t>
            </a:r>
            <a:endParaRPr sz="1400" b="1"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HTML5 significantly enhanced forms, making them more powerful and easier to use. Key tags include &lt;form&gt;, &lt;input&gt;, &lt;textarea&gt;, &lt;button&gt;, &lt;select&gt;, &lt;option&gt;, &lt;optgroup&gt;, &lt;label&gt;, &lt;fieldset&gt;, &lt;legend&gt;, &lt;datalist&gt;, and &lt;output&gt;</a:t>
            </a:r>
            <a:endParaRPr sz="1400" b="0" i="0" u="none" strike="noStrike" cap="none">
              <a:solidFill>
                <a:schemeClr val="lt1"/>
              </a:solidFill>
              <a:latin typeface="Hepta Slab"/>
              <a:ea typeface="Hepta Slab"/>
              <a:cs typeface="Hepta Slab"/>
              <a:sym typeface="Hepta Slab"/>
            </a:endParaRPr>
          </a:p>
        </p:txBody>
      </p:sp>
      <p:pic>
        <p:nvPicPr>
          <p:cNvPr id="682" name="Google Shape;682;p9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Video and audio elements</a:t>
            </a:r>
            <a:endParaRPr sz="2400" b="1">
              <a:solidFill>
                <a:schemeClr val="lt1"/>
              </a:solidFill>
            </a:endParaRPr>
          </a:p>
        </p:txBody>
      </p:sp>
      <p:sp>
        <p:nvSpPr>
          <p:cNvPr id="688" name="Google Shape;688;p9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89" name="Google Shape;689;p9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90" name="Google Shape;690;p99"/>
          <p:cNvSpPr txBox="1"/>
          <p:nvPr/>
        </p:nvSpPr>
        <p:spPr>
          <a:xfrm>
            <a:off x="461850" y="1278250"/>
            <a:ext cx="8220300" cy="3093124"/>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HTML5 introduced the &lt;video&gt; and &lt;audio&gt; tags, enabling direct embedding of video and audio content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&lt;video&gt; tag: </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Displays video content with attributes like src (video file source), controls (for play/pause, volume etc.), width, height, autoplay, loop, muted, and poster (for a placeholder image before video loads)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&lt;audio&gt; tag: </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Similar to video, this tag embeds audio files and includes attributes like src, controls, autoplay, loop, and muted</a:t>
            </a:r>
            <a:endParaRPr sz="1400" b="0" i="0" u="none" strike="noStrike" cap="none">
              <a:solidFill>
                <a:schemeClr val="lt1"/>
              </a:solidFill>
              <a:latin typeface="Hepta Slab"/>
              <a:ea typeface="Hepta Slab"/>
              <a:cs typeface="Hepta Slab"/>
              <a:sym typeface="Hepta Slab"/>
            </a:endParaRPr>
          </a:p>
        </p:txBody>
      </p:sp>
      <p:pic>
        <p:nvPicPr>
          <p:cNvPr id="691" name="Google Shape;691;p9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Canvas Elements</a:t>
            </a:r>
            <a:endParaRPr sz="2400" b="1">
              <a:solidFill>
                <a:schemeClr val="lt1"/>
              </a:solidFill>
            </a:endParaRPr>
          </a:p>
        </p:txBody>
      </p:sp>
      <p:sp>
        <p:nvSpPr>
          <p:cNvPr id="697" name="Google Shape;697;p10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98" name="Google Shape;698;p10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699" name="Google Shape;699;p100"/>
          <p:cNvSpPr txBox="1"/>
          <p:nvPr/>
        </p:nvSpPr>
        <p:spPr>
          <a:xfrm>
            <a:off x="461850" y="1278250"/>
            <a:ext cx="3815100" cy="2769959"/>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HTML5 Canvas API empowers web developers to draw graphics and animations directly within a web page, using JavaScript. It's a pixel-based approach, essentially providing a drawable region on the HTML page where visuals are created and manipulated using sc</a:t>
            </a:r>
            <a:endParaRPr sz="1400" b="0" i="0" u="none" strike="noStrike" cap="none">
              <a:solidFill>
                <a:schemeClr val="lt1"/>
              </a:solidFill>
              <a:latin typeface="Hepta Slab"/>
              <a:ea typeface="Hepta Slab"/>
              <a:cs typeface="Hepta Slab"/>
              <a:sym typeface="Hepta Slab"/>
            </a:endParaRPr>
          </a:p>
        </p:txBody>
      </p:sp>
      <p:pic>
        <p:nvPicPr>
          <p:cNvPr id="700" name="Google Shape;700;p100"/>
          <p:cNvPicPr preferRelativeResize="0"/>
          <p:nvPr/>
        </p:nvPicPr>
        <p:blipFill rotWithShape="1">
          <a:blip r:embed="rId3">
            <a:alphaModFix/>
          </a:blip>
          <a:srcRect/>
          <a:stretch/>
        </p:blipFill>
        <p:spPr>
          <a:xfrm>
            <a:off x="4499800" y="991625"/>
            <a:ext cx="4381859" cy="3160250"/>
          </a:xfrm>
          <a:prstGeom prst="rect">
            <a:avLst/>
          </a:prstGeom>
          <a:noFill/>
          <a:ln>
            <a:noFill/>
          </a:ln>
        </p:spPr>
      </p:pic>
      <p:pic>
        <p:nvPicPr>
          <p:cNvPr id="701" name="Google Shape;701;p100"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Geo Location API</a:t>
            </a:r>
            <a:endParaRPr sz="2400" b="1">
              <a:solidFill>
                <a:schemeClr val="lt1"/>
              </a:solidFill>
            </a:endParaRPr>
          </a:p>
        </p:txBody>
      </p:sp>
      <p:sp>
        <p:nvSpPr>
          <p:cNvPr id="707" name="Google Shape;707;p10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08" name="Google Shape;708;p10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09" name="Google Shape;709;p101"/>
          <p:cNvSpPr txBox="1"/>
          <p:nvPr/>
        </p:nvSpPr>
        <p:spPr>
          <a:xfrm>
            <a:off x="461850" y="1278250"/>
            <a:ext cx="82203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HTML5 Geolocation API allows web browsers to access a user's geographical location (latitude and longitude coordinates) with their explicit permission.</a:t>
            </a:r>
            <a:endParaRPr sz="1400" b="0" i="0" u="none" strike="noStrike" cap="none">
              <a:solidFill>
                <a:schemeClr val="lt1"/>
              </a:solidFill>
              <a:latin typeface="Hepta Slab"/>
              <a:ea typeface="Hepta Slab"/>
              <a:cs typeface="Hepta Slab"/>
              <a:sym typeface="Hepta Slab"/>
            </a:endParaRPr>
          </a:p>
        </p:txBody>
      </p:sp>
      <p:pic>
        <p:nvPicPr>
          <p:cNvPr id="710" name="Google Shape;710;p101"/>
          <p:cNvPicPr preferRelativeResize="0"/>
          <p:nvPr/>
        </p:nvPicPr>
        <p:blipFill rotWithShape="1">
          <a:blip r:embed="rId3">
            <a:alphaModFix/>
          </a:blip>
          <a:srcRect/>
          <a:stretch/>
        </p:blipFill>
        <p:spPr>
          <a:xfrm>
            <a:off x="461850" y="2342475"/>
            <a:ext cx="8220300" cy="2126575"/>
          </a:xfrm>
          <a:prstGeom prst="rect">
            <a:avLst/>
          </a:prstGeom>
          <a:noFill/>
          <a:ln>
            <a:noFill/>
          </a:ln>
        </p:spPr>
      </p:pic>
      <p:pic>
        <p:nvPicPr>
          <p:cNvPr id="711" name="Google Shape;711;p101"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Cascading Style Sheet (Styling Lang.)</a:t>
            </a:r>
            <a:endParaRPr sz="2400" b="1">
              <a:solidFill>
                <a:schemeClr val="lt1"/>
              </a:solidFill>
            </a:endParaRPr>
          </a:p>
        </p:txBody>
      </p:sp>
      <p:sp>
        <p:nvSpPr>
          <p:cNvPr id="717" name="Google Shape;717;p10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18" name="Google Shape;718;p10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19" name="Google Shape;719;p102"/>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Inline CSS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Internal Styles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External Styles</a:t>
            </a:r>
            <a:endParaRPr sz="1400" b="0" i="0" u="none" strike="noStrike" cap="none">
              <a:solidFill>
                <a:schemeClr val="lt1"/>
              </a:solidFill>
              <a:latin typeface="Hepta Slab"/>
              <a:ea typeface="Hepta Slab"/>
              <a:cs typeface="Hepta Slab"/>
              <a:sym typeface="Hepta Slab"/>
            </a:endParaRPr>
          </a:p>
        </p:txBody>
      </p:sp>
      <p:pic>
        <p:nvPicPr>
          <p:cNvPr id="720" name="Google Shape;720;p102"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0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Selectors</a:t>
            </a:r>
            <a:endParaRPr sz="2400" b="1">
              <a:solidFill>
                <a:schemeClr val="lt1"/>
              </a:solidFill>
            </a:endParaRPr>
          </a:p>
        </p:txBody>
      </p:sp>
      <p:sp>
        <p:nvSpPr>
          <p:cNvPr id="726" name="Google Shape;726;p10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27" name="Google Shape;727;p10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28" name="Google Shape;728;p103"/>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Basic Selectors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Relational Selector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Pseudo Class Selector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Pseudo Element Selector</a:t>
            </a:r>
            <a:endParaRPr sz="1400" b="0" i="0" u="none" strike="noStrike" cap="none">
              <a:solidFill>
                <a:schemeClr val="lt1"/>
              </a:solidFill>
              <a:latin typeface="Hepta Slab"/>
              <a:ea typeface="Hepta Slab"/>
              <a:cs typeface="Hepta Slab"/>
              <a:sym typeface="Hepta Slab"/>
            </a:endParaRPr>
          </a:p>
        </p:txBody>
      </p:sp>
      <p:pic>
        <p:nvPicPr>
          <p:cNvPr id="729" name="Google Shape;729;p10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0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Basic Selectors</a:t>
            </a:r>
            <a:endParaRPr sz="2400" b="1">
              <a:solidFill>
                <a:schemeClr val="lt1"/>
              </a:solidFill>
            </a:endParaRPr>
          </a:p>
        </p:txBody>
      </p:sp>
      <p:sp>
        <p:nvSpPr>
          <p:cNvPr id="735" name="Google Shape;735;p10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36" name="Google Shape;736;p10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37" name="Google Shape;737;p104"/>
          <p:cNvSpPr txBox="1"/>
          <p:nvPr/>
        </p:nvSpPr>
        <p:spPr>
          <a:xfrm>
            <a:off x="461850" y="1278250"/>
            <a:ext cx="8220300" cy="3739455"/>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Element Type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Attribute</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a[href=””] Exact</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a[href*=””] Contains</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a[href^=””] Starts</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a[href$=””] Ends</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a[href^=””], a[href$=””] Combined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ID</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#elemID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Class</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.elemCls</a:t>
            </a:r>
            <a:endParaRPr sz="1400" b="0" i="0" u="none" strike="noStrike" cap="none">
              <a:solidFill>
                <a:schemeClr val="lt1"/>
              </a:solidFill>
              <a:latin typeface="Hepta Slab"/>
              <a:ea typeface="Hepta Slab"/>
              <a:cs typeface="Hepta Slab"/>
              <a:sym typeface="Hepta Slab"/>
            </a:endParaRPr>
          </a:p>
        </p:txBody>
      </p:sp>
      <p:pic>
        <p:nvPicPr>
          <p:cNvPr id="738" name="Google Shape;738;p10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Relational Selectors</a:t>
            </a:r>
            <a:endParaRPr sz="2400" b="1">
              <a:solidFill>
                <a:schemeClr val="lt1"/>
              </a:solidFill>
            </a:endParaRPr>
          </a:p>
        </p:txBody>
      </p:sp>
      <p:sp>
        <p:nvSpPr>
          <p:cNvPr id="744" name="Google Shape;744;p10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45" name="Google Shape;745;p10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46" name="Google Shape;746;p105"/>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Descendent Selector : #elem p</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Direct Child Selector : #elem &gt; p</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Siblings Selector : #elem + p</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General Siblings Selector : #elem ~ p</a:t>
            </a:r>
            <a:endParaRPr sz="1400" b="0" i="0" u="none" strike="noStrike" cap="none">
              <a:solidFill>
                <a:schemeClr val="lt1"/>
              </a:solidFill>
              <a:latin typeface="Hepta Slab"/>
              <a:ea typeface="Hepta Slab"/>
              <a:cs typeface="Hepta Slab"/>
              <a:sym typeface="Hepta Slab"/>
            </a:endParaRPr>
          </a:p>
        </p:txBody>
      </p:sp>
      <p:pic>
        <p:nvPicPr>
          <p:cNvPr id="747" name="Google Shape;747;p10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Pseudo Class Selectors</a:t>
            </a:r>
            <a:endParaRPr sz="2400" b="1">
              <a:solidFill>
                <a:schemeClr val="lt1"/>
              </a:solidFill>
            </a:endParaRPr>
          </a:p>
        </p:txBody>
      </p:sp>
      <p:sp>
        <p:nvSpPr>
          <p:cNvPr id="753" name="Google Shape;753;p10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54" name="Google Shape;754;p10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755" name="Google Shape;755;p10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756" name="Google Shape;756;p106"/>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div:first-child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div:first-of-type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div:last-child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div:last-of-type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li:nth-child(odd)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li:nth-child(even)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li:nth-child(3n)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a:visited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a:hover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a:focus</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0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Pseudo Element Selectors</a:t>
            </a:r>
            <a:endParaRPr sz="2400" b="1">
              <a:solidFill>
                <a:schemeClr val="lt1"/>
              </a:solidFill>
            </a:endParaRPr>
          </a:p>
        </p:txBody>
      </p:sp>
      <p:sp>
        <p:nvSpPr>
          <p:cNvPr id="762" name="Google Shape;762;p10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63" name="Google Shape;763;p10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764" name="Google Shape;764;p10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765" name="Google Shape;765;p107"/>
          <p:cNvSpPr txBox="1"/>
          <p:nvPr/>
        </p:nvSpPr>
        <p:spPr>
          <a:xfrm>
            <a:off x="461850" y="1278250"/>
            <a:ext cx="8220300" cy="2123628"/>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p:first-letter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p:first-line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p::selection</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::root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p::before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p::after</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Web Architecture Overview</a:t>
            </a:r>
            <a:endParaRPr sz="2400" b="1">
              <a:solidFill>
                <a:schemeClr val="lt1"/>
              </a:solidFill>
            </a:endParaRPr>
          </a:p>
        </p:txBody>
      </p:sp>
      <p:sp>
        <p:nvSpPr>
          <p:cNvPr id="400" name="Google Shape;400;p63"/>
          <p:cNvSpPr txBox="1"/>
          <p:nvPr/>
        </p:nvSpPr>
        <p:spPr>
          <a:xfrm>
            <a:off x="461850" y="1278250"/>
            <a:ext cx="82203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Definition:</a:t>
            </a:r>
            <a:endParaRPr sz="1400" b="1"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The structure and interaction of all components in a web application — from browser to database.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Web architecture refers to the overall structure of a website or web application, including the way it is designed, implemented, and deployed.</a:t>
            </a:r>
            <a:endParaRPr sz="1400" b="0" i="0" u="none" strike="noStrike" cap="none">
              <a:solidFill>
                <a:schemeClr val="lt1"/>
              </a:solidFill>
              <a:latin typeface="Hepta Slab"/>
              <a:ea typeface="Hepta Slab"/>
              <a:cs typeface="Hepta Slab"/>
              <a:sym typeface="Hepta Slab"/>
            </a:endParaRPr>
          </a:p>
        </p:txBody>
      </p:sp>
      <p:pic>
        <p:nvPicPr>
          <p:cNvPr id="401" name="Google Shape;401;p6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0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Selectors Specificity</a:t>
            </a:r>
            <a:endParaRPr sz="2400" b="1">
              <a:solidFill>
                <a:schemeClr val="lt1"/>
              </a:solidFill>
            </a:endParaRPr>
          </a:p>
        </p:txBody>
      </p:sp>
      <p:sp>
        <p:nvSpPr>
          <p:cNvPr id="771" name="Google Shape;771;p10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72" name="Google Shape;772;p10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773" name="Google Shape;773;p10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774" name="Google Shape;774;p108"/>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ID Selectors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Class &amp; Attribute Selector</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Element Selector</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0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Inheritance &amp; Colors</a:t>
            </a:r>
            <a:endParaRPr sz="2400" b="1">
              <a:solidFill>
                <a:schemeClr val="lt1"/>
              </a:solidFill>
            </a:endParaRPr>
          </a:p>
        </p:txBody>
      </p:sp>
      <p:sp>
        <p:nvSpPr>
          <p:cNvPr id="780" name="Google Shape;780;p10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81" name="Google Shape;781;p10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782" name="Google Shape;782;p10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783" name="Google Shape;783;p109"/>
          <p:cNvSpPr txBox="1"/>
          <p:nvPr/>
        </p:nvSpPr>
        <p:spPr>
          <a:xfrm>
            <a:off x="461850" y="1278250"/>
            <a:ext cx="8220300" cy="3093124"/>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Inherit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Colors</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AutoNum type="alphaLcPeriod"/>
            </a:pPr>
            <a:r>
              <a:rPr lang="en" sz="1400" b="0" i="0" u="none" strike="noStrike" cap="none">
                <a:solidFill>
                  <a:schemeClr val="lt1"/>
                </a:solidFill>
                <a:latin typeface="Hepta Slab"/>
                <a:ea typeface="Hepta Slab"/>
                <a:cs typeface="Hepta Slab"/>
                <a:sym typeface="Hepta Slab"/>
              </a:rPr>
              <a:t>Named Colors</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AutoNum type="alphaLcPeriod"/>
            </a:pPr>
            <a:r>
              <a:rPr lang="en" sz="1400" b="0" i="0" u="none" strike="noStrike" cap="none">
                <a:solidFill>
                  <a:schemeClr val="lt1"/>
                </a:solidFill>
                <a:latin typeface="Hepta Slab"/>
                <a:ea typeface="Hepta Slab"/>
                <a:cs typeface="Hepta Slab"/>
                <a:sym typeface="Hepta Slab"/>
              </a:rPr>
              <a:t>RGB</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AutoNum type="alphaLcPeriod"/>
            </a:pPr>
            <a:r>
              <a:rPr lang="en" sz="1400" b="0" i="0" u="none" strike="noStrike" cap="none">
                <a:solidFill>
                  <a:schemeClr val="lt1"/>
                </a:solidFill>
                <a:latin typeface="Hepta Slab"/>
                <a:ea typeface="Hepta Slab"/>
                <a:cs typeface="Hepta Slab"/>
                <a:sym typeface="Hepta Slab"/>
              </a:rPr>
              <a:t>RGBA (A - Alpha [0 - Completely Transparent, 1 - Completely Opac, 0.5 - Semi-Transparent])</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AutoNum type="alphaLcPeriod"/>
            </a:pPr>
            <a:r>
              <a:rPr lang="en" sz="1400" b="0" i="0" u="none" strike="noStrike" cap="none">
                <a:solidFill>
                  <a:schemeClr val="lt1"/>
                </a:solidFill>
                <a:latin typeface="Hepta Slab"/>
                <a:ea typeface="Hepta Slab"/>
                <a:cs typeface="Hepta Slab"/>
                <a:sym typeface="Hepta Slab"/>
              </a:rPr>
              <a:t>HSL (Hue, Saturation, Lightness [Degree, 0-100%, 0-100%])</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AutoNum type="alphaLcPeriod"/>
            </a:pPr>
            <a:r>
              <a:rPr lang="en" sz="1400" b="0" i="0" u="none" strike="noStrike" cap="none">
                <a:solidFill>
                  <a:schemeClr val="lt1"/>
                </a:solidFill>
                <a:latin typeface="Hepta Slab"/>
                <a:ea typeface="Hepta Slab"/>
                <a:cs typeface="Hepta Slab"/>
                <a:sym typeface="Hepta Slab"/>
              </a:rPr>
              <a:t>HSLA</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AutoNum type="alphaLcPeriod"/>
            </a:pPr>
            <a:r>
              <a:rPr lang="en" sz="1400" b="0" i="0" u="none" strike="noStrike" cap="none">
                <a:solidFill>
                  <a:schemeClr val="lt1"/>
                </a:solidFill>
                <a:latin typeface="Hepta Slab"/>
                <a:ea typeface="Hepta Slab"/>
                <a:cs typeface="Hepta Slab"/>
                <a:sym typeface="Hepta Slab"/>
              </a:rPr>
              <a:t>HexaDecimal</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1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Gradients, Borders and Shadows</a:t>
            </a:r>
            <a:endParaRPr sz="2400" b="1">
              <a:solidFill>
                <a:schemeClr val="lt1"/>
              </a:solidFill>
            </a:endParaRPr>
          </a:p>
        </p:txBody>
      </p:sp>
      <p:sp>
        <p:nvSpPr>
          <p:cNvPr id="789" name="Google Shape;789;p11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90" name="Google Shape;790;p11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791" name="Google Shape;791;p11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
        <p:nvSpPr>
          <p:cNvPr id="792" name="Google Shape;792;p110"/>
          <p:cNvSpPr txBox="1"/>
          <p:nvPr/>
        </p:nvSpPr>
        <p:spPr>
          <a:xfrm>
            <a:off x="461850" y="1278250"/>
            <a:ext cx="8220300" cy="2123628"/>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Technically Gradients are Images</a:t>
            </a:r>
            <a:endParaRPr sz="1400" b="0" i="0" u="none" strike="noStrike" cap="none">
              <a:solidFill>
                <a:schemeClr val="lt1"/>
              </a:solidFill>
              <a:latin typeface="Hepta Slab"/>
              <a:ea typeface="Hepta Slab"/>
              <a:cs typeface="Hepta Slab"/>
              <a:sym typeface="Hepta Slab"/>
            </a:endParaRPr>
          </a:p>
          <a:p>
            <a:pPr marL="914400" marR="0" lvl="1" indent="-317500" algn="l" rtl="0">
              <a:lnSpc>
                <a:spcPct val="150000"/>
              </a:lnSpc>
              <a:spcBef>
                <a:spcPts val="0"/>
              </a:spcBef>
              <a:spcAft>
                <a:spcPts val="0"/>
              </a:spcAft>
              <a:buClr>
                <a:schemeClr val="lt1"/>
              </a:buClr>
              <a:buSzPts val="1400"/>
              <a:buFont typeface="Arial"/>
              <a:buAutoNum type="alphaLcPeriod"/>
            </a:pPr>
            <a:r>
              <a:rPr lang="en" sz="1400" b="0" i="0" u="none" strike="noStrike" cap="none">
                <a:solidFill>
                  <a:schemeClr val="lt1"/>
                </a:solidFill>
                <a:latin typeface="Hepta Slab"/>
                <a:ea typeface="Hepta Slab"/>
                <a:cs typeface="Hepta Slab"/>
                <a:sym typeface="Hepta Slab"/>
              </a:rPr>
              <a:t>Types</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Arial"/>
              <a:buAutoNum type="romanLcPeriod"/>
            </a:pPr>
            <a:r>
              <a:rPr lang="en" sz="1400" b="0" i="0" u="none" strike="noStrike" cap="none">
                <a:solidFill>
                  <a:schemeClr val="lt1"/>
                </a:solidFill>
                <a:latin typeface="Hepta Slab"/>
                <a:ea typeface="Hepta Slab"/>
                <a:cs typeface="Hepta Slab"/>
                <a:sym typeface="Hepta Slab"/>
              </a:rPr>
              <a:t>Linear</a:t>
            </a:r>
            <a:endParaRPr sz="1400" b="0" i="0" u="none" strike="noStrike" cap="none">
              <a:solidFill>
                <a:schemeClr val="lt1"/>
              </a:solidFill>
              <a:latin typeface="Hepta Slab"/>
              <a:ea typeface="Hepta Slab"/>
              <a:cs typeface="Hepta Slab"/>
              <a:sym typeface="Hepta Slab"/>
            </a:endParaRPr>
          </a:p>
          <a:p>
            <a:pPr marL="1371600" marR="0" lvl="2" indent="-317500" algn="l" rtl="0">
              <a:lnSpc>
                <a:spcPct val="150000"/>
              </a:lnSpc>
              <a:spcBef>
                <a:spcPts val="0"/>
              </a:spcBef>
              <a:spcAft>
                <a:spcPts val="0"/>
              </a:spcAft>
              <a:buClr>
                <a:schemeClr val="lt1"/>
              </a:buClr>
              <a:buSzPts val="1400"/>
              <a:buFont typeface="Arial"/>
              <a:buAutoNum type="romanLcPeriod"/>
            </a:pPr>
            <a:r>
              <a:rPr lang="en" sz="1400" b="0" i="0" u="none" strike="noStrike" cap="none">
                <a:solidFill>
                  <a:schemeClr val="lt1"/>
                </a:solidFill>
                <a:latin typeface="Hepta Slab"/>
                <a:ea typeface="Hepta Slab"/>
                <a:cs typeface="Hepta Slab"/>
                <a:sym typeface="Hepta Slab"/>
              </a:rPr>
              <a:t>Radical</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Shadows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AutoNum type="arabicPeriod"/>
            </a:pPr>
            <a:r>
              <a:rPr lang="en" sz="1400" b="0" i="0" u="none" strike="noStrike" cap="none">
                <a:solidFill>
                  <a:schemeClr val="lt1"/>
                </a:solidFill>
                <a:latin typeface="Hepta Slab"/>
                <a:ea typeface="Hepta Slab"/>
                <a:cs typeface="Hepta Slab"/>
                <a:sym typeface="Hepta Slab"/>
              </a:rPr>
              <a:t>Borders</a:t>
            </a:r>
            <a:endParaRPr sz="1400" b="0" i="0" u="none" strike="noStrike" cap="none">
              <a:solidFill>
                <a:schemeClr val="lt1"/>
              </a:solidFill>
              <a:latin typeface="Hepta Slab"/>
              <a:ea typeface="Hepta Slab"/>
              <a:cs typeface="Hepta Slab"/>
              <a:sym typeface="Hepta Slab"/>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1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Units</a:t>
            </a:r>
            <a:endParaRPr sz="2400" b="1">
              <a:solidFill>
                <a:schemeClr val="lt1"/>
              </a:solidFill>
            </a:endParaRPr>
          </a:p>
        </p:txBody>
      </p:sp>
      <p:sp>
        <p:nvSpPr>
          <p:cNvPr id="798" name="Google Shape;798;p11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799" name="Google Shape;799;p11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00" name="Google Shape;800;p111"/>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Units in CSS define the size or dimension of elements. They fall into two main categories: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Absolute Units: </a:t>
            </a:r>
            <a:endParaRPr sz="1400" b="1"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Have a fixed size regardless of the context. Common examples include px (pixels), pt (points), cm (centimeters), mm (millimeters), in (inches), and pc (picas).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Relative Units:</a:t>
            </a:r>
            <a:r>
              <a:rPr lang="en" sz="1400" b="0" i="0" u="none" strike="noStrike" cap="none">
                <a:solidFill>
                  <a:schemeClr val="lt1"/>
                </a:solidFill>
                <a:latin typeface="Hepta Slab"/>
                <a:ea typeface="Hepta Slab"/>
                <a:cs typeface="Hepta Slab"/>
                <a:sym typeface="Hepta Slab"/>
              </a:rPr>
              <a:t> </a:t>
            </a:r>
            <a:endParaRPr sz="1400" b="0" i="0" u="none" strike="noStrike" cap="none">
              <a:solidFill>
                <a:schemeClr val="lt1"/>
              </a:solidFill>
              <a:latin typeface="Hepta Slab"/>
              <a:ea typeface="Hepta Slab"/>
              <a:cs typeface="Hepta Slab"/>
              <a:sym typeface="Hepta Slab"/>
            </a:endParaRPr>
          </a:p>
          <a:p>
            <a:pPr marL="0" marR="0" lvl="0" indent="45720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Adapt based on other values, offering more flexibility for responsive design. Examples include % (percent, relative to the parent), em (relative to font size), rem (relative to root font size), vw and vh (relative to viewport width and height), vmin, vmax, and ch</a:t>
            </a:r>
            <a:endParaRPr sz="1400" b="0" i="0" u="none" strike="noStrike" cap="none">
              <a:solidFill>
                <a:schemeClr val="lt1"/>
              </a:solidFill>
              <a:latin typeface="Hepta Slab"/>
              <a:ea typeface="Hepta Slab"/>
              <a:cs typeface="Hepta Slab"/>
              <a:sym typeface="Hepta Slab"/>
            </a:endParaRPr>
          </a:p>
        </p:txBody>
      </p:sp>
      <p:pic>
        <p:nvPicPr>
          <p:cNvPr id="801" name="Google Shape;801;p11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1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Units ~ Code</a:t>
            </a:r>
            <a:endParaRPr sz="2400" b="1">
              <a:solidFill>
                <a:schemeClr val="lt1"/>
              </a:solidFill>
            </a:endParaRPr>
          </a:p>
        </p:txBody>
      </p:sp>
      <p:sp>
        <p:nvSpPr>
          <p:cNvPr id="807" name="Google Shape;807;p11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08" name="Google Shape;808;p11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09" name="Google Shape;809;p11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810" name="Google Shape;810;p112"/>
          <p:cNvPicPr preferRelativeResize="0"/>
          <p:nvPr/>
        </p:nvPicPr>
        <p:blipFill rotWithShape="1">
          <a:blip r:embed="rId3">
            <a:alphaModFix/>
          </a:blip>
          <a:srcRect/>
          <a:stretch/>
        </p:blipFill>
        <p:spPr>
          <a:xfrm>
            <a:off x="460325" y="1278250"/>
            <a:ext cx="5554524" cy="3716200"/>
          </a:xfrm>
          <a:prstGeom prst="rect">
            <a:avLst/>
          </a:prstGeom>
          <a:noFill/>
          <a:ln>
            <a:noFill/>
          </a:ln>
        </p:spPr>
      </p:pic>
      <p:pic>
        <p:nvPicPr>
          <p:cNvPr id="811" name="Google Shape;811;p112"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1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Box Model</a:t>
            </a:r>
            <a:endParaRPr sz="2400" b="1">
              <a:solidFill>
                <a:schemeClr val="lt1"/>
              </a:solidFill>
            </a:endParaRPr>
          </a:p>
        </p:txBody>
      </p:sp>
      <p:sp>
        <p:nvSpPr>
          <p:cNvPr id="817" name="Google Shape;817;p11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18" name="Google Shape;818;p11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19" name="Google Shape;819;p113"/>
          <p:cNvSpPr txBox="1"/>
          <p:nvPr/>
        </p:nvSpPr>
        <p:spPr>
          <a:xfrm>
            <a:off x="461850" y="1278250"/>
            <a:ext cx="8220300" cy="2769959"/>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dirty="0">
                <a:solidFill>
                  <a:schemeClr val="lt1"/>
                </a:solidFill>
                <a:latin typeface="Hepta Slab"/>
                <a:ea typeface="Hepta Slab"/>
                <a:cs typeface="Hepta Slab"/>
                <a:sym typeface="Hepta Slab"/>
              </a:rPr>
              <a:t>The CSS Box Model treats every HTML element as a rectangular box with four layers: </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dirty="0">
                <a:solidFill>
                  <a:schemeClr val="lt1"/>
                </a:solidFill>
                <a:latin typeface="Hepta Slab"/>
                <a:ea typeface="Hepta Slab"/>
                <a:cs typeface="Hepta Slab"/>
                <a:sym typeface="Hepta Slab"/>
              </a:rPr>
              <a:t>Content (the element's actual content)</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dirty="0">
                <a:solidFill>
                  <a:schemeClr val="lt1"/>
                </a:solidFill>
                <a:latin typeface="Hepta Slab"/>
                <a:ea typeface="Hepta Slab"/>
                <a:cs typeface="Hepta Slab"/>
                <a:sym typeface="Hepta Slab"/>
              </a:rPr>
              <a:t>Padding (space between content and border)</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dirty="0">
                <a:solidFill>
                  <a:schemeClr val="lt1"/>
                </a:solidFill>
                <a:latin typeface="Hepta Slab"/>
                <a:ea typeface="Hepta Slab"/>
                <a:cs typeface="Hepta Slab"/>
                <a:sym typeface="Hepta Slab"/>
              </a:rPr>
              <a:t>Border (the visible boundary)</a:t>
            </a:r>
            <a:endParaRPr sz="1400" b="0" i="0" u="none" strike="noStrike" cap="none" dirty="0">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dirty="0">
                <a:solidFill>
                  <a:schemeClr val="lt1"/>
                </a:solidFill>
                <a:latin typeface="Hepta Slab"/>
                <a:ea typeface="Hepta Slab"/>
                <a:cs typeface="Hepta Slab"/>
                <a:sym typeface="Hepta Slab"/>
              </a:rPr>
              <a:t>Margin (space outside the border)</a:t>
            </a:r>
            <a:endParaRPr sz="1400" b="0" i="0" u="none" strike="noStrike" cap="none" dirty="0">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dirty="0">
                <a:solidFill>
                  <a:schemeClr val="lt1"/>
                </a:solidFill>
                <a:latin typeface="Hepta Slab"/>
                <a:ea typeface="Hepta Slab"/>
                <a:cs typeface="Hepta Slab"/>
                <a:sym typeface="Hepta Slab"/>
              </a:rPr>
              <a:t>The box-sizing property, particularly border-box, simplifies responsive designs by including padding and borders within the element's total dimensions.</a:t>
            </a:r>
            <a:endParaRPr sz="1400" b="0" i="0" u="none" strike="noStrike" cap="none" dirty="0">
              <a:solidFill>
                <a:schemeClr val="lt1"/>
              </a:solidFill>
              <a:latin typeface="Hepta Slab"/>
              <a:ea typeface="Hepta Slab"/>
              <a:cs typeface="Hepta Slab"/>
              <a:sym typeface="Hepta Slab"/>
            </a:endParaRPr>
          </a:p>
        </p:txBody>
      </p:sp>
      <p:pic>
        <p:nvPicPr>
          <p:cNvPr id="820" name="Google Shape;820;p11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1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Box Model ~ HTML Code</a:t>
            </a:r>
            <a:endParaRPr sz="2400" b="1">
              <a:solidFill>
                <a:schemeClr val="lt1"/>
              </a:solidFill>
            </a:endParaRPr>
          </a:p>
        </p:txBody>
      </p:sp>
      <p:sp>
        <p:nvSpPr>
          <p:cNvPr id="826" name="Google Shape;826;p11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27" name="Google Shape;827;p11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28" name="Google Shape;828;p11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829" name="Google Shape;829;p114"/>
          <p:cNvPicPr preferRelativeResize="0"/>
          <p:nvPr/>
        </p:nvPicPr>
        <p:blipFill rotWithShape="1">
          <a:blip r:embed="rId3">
            <a:alphaModFix/>
          </a:blip>
          <a:srcRect/>
          <a:stretch/>
        </p:blipFill>
        <p:spPr>
          <a:xfrm>
            <a:off x="461850" y="1278250"/>
            <a:ext cx="7981074" cy="3012725"/>
          </a:xfrm>
          <a:prstGeom prst="rect">
            <a:avLst/>
          </a:prstGeom>
          <a:noFill/>
          <a:ln>
            <a:noFill/>
          </a:ln>
        </p:spPr>
      </p:pic>
      <p:pic>
        <p:nvPicPr>
          <p:cNvPr id="830" name="Google Shape;830;p114"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1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Box Model ~ CSS Code</a:t>
            </a:r>
            <a:endParaRPr sz="2400" b="1">
              <a:solidFill>
                <a:schemeClr val="lt1"/>
              </a:solidFill>
            </a:endParaRPr>
          </a:p>
        </p:txBody>
      </p:sp>
      <p:sp>
        <p:nvSpPr>
          <p:cNvPr id="836" name="Google Shape;836;p11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37" name="Google Shape;837;p11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38" name="Google Shape;838;p11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839" name="Google Shape;839;p115"/>
          <p:cNvPicPr preferRelativeResize="0"/>
          <p:nvPr/>
        </p:nvPicPr>
        <p:blipFill rotWithShape="1">
          <a:blip r:embed="rId3">
            <a:alphaModFix/>
          </a:blip>
          <a:srcRect/>
          <a:stretch/>
        </p:blipFill>
        <p:spPr>
          <a:xfrm>
            <a:off x="461850" y="1278250"/>
            <a:ext cx="7150125" cy="3588101"/>
          </a:xfrm>
          <a:prstGeom prst="rect">
            <a:avLst/>
          </a:prstGeom>
          <a:noFill/>
          <a:ln>
            <a:noFill/>
          </a:ln>
        </p:spPr>
      </p:pic>
      <p:pic>
        <p:nvPicPr>
          <p:cNvPr id="840" name="Google Shape;840;p115"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1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Positioning</a:t>
            </a:r>
            <a:endParaRPr sz="2400" b="1">
              <a:solidFill>
                <a:schemeClr val="lt1"/>
              </a:solidFill>
            </a:endParaRPr>
          </a:p>
        </p:txBody>
      </p:sp>
      <p:sp>
        <p:nvSpPr>
          <p:cNvPr id="846" name="Google Shape;846;p11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47" name="Google Shape;847;p11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48" name="Google Shape;848;p116"/>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The position property controls an element's placement in the document flow:</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static (default): Normal document flow positioning.</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relative: Positioned relative to its original spot, but still occupies its original space. Use top, right, bottom, left to adjust.</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absolute: Removed from normal flow, positioned relative to the nearest positioned ancestor or the initial containing block.</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fixed: Positioned relative to the viewport, stays put during scrolling, and is removed from normal flow.</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sticky: Acts like relative until a scroll threshold is met, then becomes fixed. Requires top, right, bottom, or left</a:t>
            </a:r>
            <a:endParaRPr sz="1400" b="0" i="0" u="none" strike="noStrike" cap="none">
              <a:solidFill>
                <a:schemeClr val="lt1"/>
              </a:solidFill>
              <a:latin typeface="Hepta Slab"/>
              <a:ea typeface="Hepta Slab"/>
              <a:cs typeface="Hepta Slab"/>
              <a:sym typeface="Hepta Slab"/>
            </a:endParaRPr>
          </a:p>
        </p:txBody>
      </p:sp>
      <p:pic>
        <p:nvPicPr>
          <p:cNvPr id="849" name="Google Shape;849;p11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1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Positioning ~ HTML Code</a:t>
            </a:r>
            <a:endParaRPr sz="2400" b="1">
              <a:solidFill>
                <a:schemeClr val="lt1"/>
              </a:solidFill>
            </a:endParaRPr>
          </a:p>
        </p:txBody>
      </p:sp>
      <p:sp>
        <p:nvSpPr>
          <p:cNvPr id="855" name="Google Shape;855;p11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56" name="Google Shape;856;p11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857" name="Google Shape;857;p117"/>
          <p:cNvPicPr preferRelativeResize="0"/>
          <p:nvPr/>
        </p:nvPicPr>
        <p:blipFill rotWithShape="1">
          <a:blip r:embed="rId3">
            <a:alphaModFix/>
          </a:blip>
          <a:srcRect/>
          <a:stretch/>
        </p:blipFill>
        <p:spPr>
          <a:xfrm>
            <a:off x="461850" y="1278250"/>
            <a:ext cx="6306578" cy="3160250"/>
          </a:xfrm>
          <a:prstGeom prst="rect">
            <a:avLst/>
          </a:prstGeom>
          <a:noFill/>
          <a:ln>
            <a:noFill/>
          </a:ln>
        </p:spPr>
      </p:pic>
      <p:pic>
        <p:nvPicPr>
          <p:cNvPr id="858" name="Google Shape;858;p117"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Types of Web Architecture</a:t>
            </a:r>
            <a:endParaRPr sz="2400" b="1">
              <a:solidFill>
                <a:schemeClr val="lt1"/>
              </a:solidFill>
            </a:endParaRPr>
          </a:p>
        </p:txBody>
      </p:sp>
      <p:sp>
        <p:nvSpPr>
          <p:cNvPr id="407" name="Google Shape;407;p64"/>
          <p:cNvSpPr txBox="1"/>
          <p:nvPr/>
        </p:nvSpPr>
        <p:spPr>
          <a:xfrm>
            <a:off x="461850" y="1278250"/>
            <a:ext cx="8220300" cy="1046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Monolithic Architecture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Microservices Architecture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Hepta Slab"/>
              <a:buChar char="❏"/>
            </a:pPr>
            <a:r>
              <a:rPr lang="en" sz="1400" b="0" i="0" u="none" strike="noStrike" cap="none">
                <a:solidFill>
                  <a:schemeClr val="lt1"/>
                </a:solidFill>
                <a:latin typeface="Hepta Slab"/>
                <a:ea typeface="Hepta Slab"/>
                <a:cs typeface="Hepta Slab"/>
                <a:sym typeface="Hepta Slab"/>
              </a:rPr>
              <a:t>Serverless Architecture</a:t>
            </a:r>
            <a:endParaRPr sz="1400" b="0" i="0" u="none" strike="noStrike" cap="none">
              <a:solidFill>
                <a:schemeClr val="lt1"/>
              </a:solidFill>
              <a:latin typeface="Hepta Slab"/>
              <a:ea typeface="Hepta Slab"/>
              <a:cs typeface="Hepta Slab"/>
              <a:sym typeface="Hepta Slab"/>
            </a:endParaRPr>
          </a:p>
        </p:txBody>
      </p:sp>
      <p:pic>
        <p:nvPicPr>
          <p:cNvPr id="408" name="Google Shape;408;p6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1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Positioning ~ CSS Code</a:t>
            </a:r>
            <a:endParaRPr sz="2400" b="1">
              <a:solidFill>
                <a:schemeClr val="lt1"/>
              </a:solidFill>
            </a:endParaRPr>
          </a:p>
        </p:txBody>
      </p:sp>
      <p:sp>
        <p:nvSpPr>
          <p:cNvPr id="864" name="Google Shape;864;p11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65" name="Google Shape;865;p11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866" name="Google Shape;866;p118"/>
          <p:cNvPicPr preferRelativeResize="0"/>
          <p:nvPr/>
        </p:nvPicPr>
        <p:blipFill rotWithShape="1">
          <a:blip r:embed="rId3">
            <a:alphaModFix/>
          </a:blip>
          <a:srcRect b="48488"/>
          <a:stretch/>
        </p:blipFill>
        <p:spPr>
          <a:xfrm>
            <a:off x="461850" y="1514050"/>
            <a:ext cx="3963812" cy="3011776"/>
          </a:xfrm>
          <a:prstGeom prst="rect">
            <a:avLst/>
          </a:prstGeom>
          <a:noFill/>
          <a:ln>
            <a:noFill/>
          </a:ln>
        </p:spPr>
      </p:pic>
      <p:pic>
        <p:nvPicPr>
          <p:cNvPr id="867" name="Google Shape;867;p118"/>
          <p:cNvPicPr preferRelativeResize="0"/>
          <p:nvPr/>
        </p:nvPicPr>
        <p:blipFill rotWithShape="1">
          <a:blip r:embed="rId3">
            <a:alphaModFix/>
          </a:blip>
          <a:srcRect t="51814"/>
          <a:stretch/>
        </p:blipFill>
        <p:spPr>
          <a:xfrm>
            <a:off x="4509675" y="1514050"/>
            <a:ext cx="4237449" cy="3011776"/>
          </a:xfrm>
          <a:prstGeom prst="rect">
            <a:avLst/>
          </a:prstGeom>
          <a:noFill/>
          <a:ln>
            <a:noFill/>
          </a:ln>
        </p:spPr>
      </p:pic>
      <p:pic>
        <p:nvPicPr>
          <p:cNvPr id="868" name="Google Shape;868;p118"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1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Flexbox (flexible box layout)</a:t>
            </a:r>
            <a:endParaRPr sz="2400" b="1">
              <a:solidFill>
                <a:schemeClr val="lt1"/>
              </a:solidFill>
            </a:endParaRPr>
          </a:p>
        </p:txBody>
      </p:sp>
      <p:sp>
        <p:nvSpPr>
          <p:cNvPr id="874" name="Google Shape;874;p11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75" name="Google Shape;875;p11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76" name="Google Shape;876;p119"/>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Flexbox is a one-dimensional layout model for arranging items in a container, either as a row or a column. MDN Web Docs says Flexbox deals with layout in one dimension at a time—either as a row or as a column Key concepts include the Main Axis (flex-direction</a:t>
            </a:r>
            <a:endParaRPr sz="1400" b="0" i="0" u="none" strike="noStrike" cap="none">
              <a:solidFill>
                <a:schemeClr val="lt1"/>
              </a:solidFill>
              <a:latin typeface="Hepta Slab"/>
              <a:ea typeface="Hepta Slab"/>
              <a:cs typeface="Hepta Slab"/>
              <a:sym typeface="Hepta Slab"/>
            </a:endParaRPr>
          </a:p>
        </p:txBody>
      </p:sp>
      <p:pic>
        <p:nvPicPr>
          <p:cNvPr id="877" name="Google Shape;877;p11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2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Flexbox ~ Code</a:t>
            </a:r>
            <a:endParaRPr sz="2400" b="1">
              <a:solidFill>
                <a:schemeClr val="lt1"/>
              </a:solidFill>
            </a:endParaRPr>
          </a:p>
        </p:txBody>
      </p:sp>
      <p:sp>
        <p:nvSpPr>
          <p:cNvPr id="883" name="Google Shape;883;p12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84" name="Google Shape;884;p12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885" name="Google Shape;885;p120"/>
          <p:cNvPicPr preferRelativeResize="0"/>
          <p:nvPr/>
        </p:nvPicPr>
        <p:blipFill rotWithShape="1">
          <a:blip r:embed="rId3">
            <a:alphaModFix/>
          </a:blip>
          <a:srcRect/>
          <a:stretch/>
        </p:blipFill>
        <p:spPr>
          <a:xfrm>
            <a:off x="460325" y="1337650"/>
            <a:ext cx="3806665" cy="3160250"/>
          </a:xfrm>
          <a:prstGeom prst="rect">
            <a:avLst/>
          </a:prstGeom>
          <a:noFill/>
          <a:ln>
            <a:noFill/>
          </a:ln>
        </p:spPr>
      </p:pic>
      <p:pic>
        <p:nvPicPr>
          <p:cNvPr id="886" name="Google Shape;886;p120"/>
          <p:cNvPicPr preferRelativeResize="0"/>
          <p:nvPr/>
        </p:nvPicPr>
        <p:blipFill rotWithShape="1">
          <a:blip r:embed="rId4">
            <a:alphaModFix/>
          </a:blip>
          <a:srcRect/>
          <a:stretch/>
        </p:blipFill>
        <p:spPr>
          <a:xfrm>
            <a:off x="4384140" y="1337650"/>
            <a:ext cx="4241759" cy="3160251"/>
          </a:xfrm>
          <a:prstGeom prst="rect">
            <a:avLst/>
          </a:prstGeom>
          <a:noFill/>
          <a:ln>
            <a:noFill/>
          </a:ln>
        </p:spPr>
      </p:pic>
      <p:pic>
        <p:nvPicPr>
          <p:cNvPr id="887" name="Google Shape;887;p120"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2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Grid</a:t>
            </a:r>
            <a:endParaRPr sz="2400" b="1">
              <a:solidFill>
                <a:schemeClr val="lt1"/>
              </a:solidFill>
            </a:endParaRPr>
          </a:p>
        </p:txBody>
      </p:sp>
      <p:sp>
        <p:nvSpPr>
          <p:cNvPr id="893" name="Google Shape;893;p12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94" name="Google Shape;894;p12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895" name="Google Shape;895;p121"/>
          <p:cNvSpPr txBox="1"/>
          <p:nvPr/>
        </p:nvSpPr>
        <p:spPr>
          <a:xfrm>
            <a:off x="461850" y="1278250"/>
            <a:ext cx="8220300" cy="2123628"/>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CSS Grid is a two-dimensional layout system for creating complex and responsive designs with control over rows and columns. It involves a Grid Container (display: grid), Grid Items, Grid Lines, Grid Columns (grid-template-columns), and Grid Rows (grid-template-rows). You can add space with Grid Gaps (gap). Grid Areas allow named sections for easier item placement using grid-template-areas and grid-area.</a:t>
            </a:r>
            <a:endParaRPr sz="1400" b="0" i="0" u="none" strike="noStrike" cap="none">
              <a:solidFill>
                <a:schemeClr val="lt1"/>
              </a:solidFill>
              <a:latin typeface="Hepta Slab"/>
              <a:ea typeface="Hepta Slab"/>
              <a:cs typeface="Hepta Slab"/>
              <a:sym typeface="Hepta Slab"/>
            </a:endParaRPr>
          </a:p>
        </p:txBody>
      </p:sp>
      <p:pic>
        <p:nvPicPr>
          <p:cNvPr id="896" name="Google Shape;896;p12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2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Grid ~ Code</a:t>
            </a:r>
            <a:endParaRPr sz="2400" b="1">
              <a:solidFill>
                <a:schemeClr val="lt1"/>
              </a:solidFill>
            </a:endParaRPr>
          </a:p>
        </p:txBody>
      </p:sp>
      <p:sp>
        <p:nvSpPr>
          <p:cNvPr id="902" name="Google Shape;902;p12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03" name="Google Shape;903;p12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904" name="Google Shape;904;p122"/>
          <p:cNvPicPr preferRelativeResize="0"/>
          <p:nvPr/>
        </p:nvPicPr>
        <p:blipFill rotWithShape="1">
          <a:blip r:embed="rId3">
            <a:alphaModFix/>
          </a:blip>
          <a:srcRect/>
          <a:stretch/>
        </p:blipFill>
        <p:spPr>
          <a:xfrm>
            <a:off x="460325" y="1278250"/>
            <a:ext cx="4301838" cy="3160250"/>
          </a:xfrm>
          <a:prstGeom prst="rect">
            <a:avLst/>
          </a:prstGeom>
          <a:noFill/>
          <a:ln>
            <a:noFill/>
          </a:ln>
        </p:spPr>
      </p:pic>
      <p:pic>
        <p:nvPicPr>
          <p:cNvPr id="905" name="Google Shape;905;p122"/>
          <p:cNvPicPr preferRelativeResize="0"/>
          <p:nvPr/>
        </p:nvPicPr>
        <p:blipFill rotWithShape="1">
          <a:blip r:embed="rId4">
            <a:alphaModFix/>
          </a:blip>
          <a:srcRect/>
          <a:stretch/>
        </p:blipFill>
        <p:spPr>
          <a:xfrm>
            <a:off x="4855838" y="1278250"/>
            <a:ext cx="3761821" cy="3160250"/>
          </a:xfrm>
          <a:prstGeom prst="rect">
            <a:avLst/>
          </a:prstGeom>
          <a:noFill/>
          <a:ln>
            <a:noFill/>
          </a:ln>
        </p:spPr>
      </p:pic>
      <p:pic>
        <p:nvPicPr>
          <p:cNvPr id="906" name="Google Shape;906;p122"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2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Media queries</a:t>
            </a:r>
            <a:endParaRPr sz="2400" b="1">
              <a:solidFill>
                <a:schemeClr val="lt1"/>
              </a:solidFill>
            </a:endParaRPr>
          </a:p>
        </p:txBody>
      </p:sp>
      <p:sp>
        <p:nvSpPr>
          <p:cNvPr id="912" name="Google Shape;912;p12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13" name="Google Shape;913;p12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14" name="Google Shape;914;p123"/>
          <p:cNvSpPr txBox="1"/>
          <p:nvPr/>
        </p:nvSpPr>
        <p:spPr>
          <a:xfrm>
            <a:off x="461850" y="1278250"/>
            <a:ext cx="8220300" cy="244679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Media queries enable responsive design by applying styles based on device characteristics like screen size or orientation. They use the @media rule and breakpoints where styles change for different screen sizes. BrowserStack says breakpoints ensure your website adapts to different screen sizes, resulting in a responsive design that ensures optimal user experience across all devices Conditions like min-width and max-width determine when styles apply. They're used for flexible layouts, showing/hiding elements, and adjusting font sizes.</a:t>
            </a:r>
            <a:endParaRPr sz="1400" b="0" i="0" u="none" strike="noStrike" cap="none">
              <a:solidFill>
                <a:schemeClr val="lt1"/>
              </a:solidFill>
              <a:latin typeface="Hepta Slab"/>
              <a:ea typeface="Hepta Slab"/>
              <a:cs typeface="Hepta Slab"/>
              <a:sym typeface="Hepta Slab"/>
            </a:endParaRPr>
          </a:p>
        </p:txBody>
      </p:sp>
      <p:pic>
        <p:nvPicPr>
          <p:cNvPr id="915" name="Google Shape;915;p12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2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Media Queries ~ Code</a:t>
            </a:r>
            <a:endParaRPr sz="2400" b="1">
              <a:solidFill>
                <a:schemeClr val="lt1"/>
              </a:solidFill>
            </a:endParaRPr>
          </a:p>
        </p:txBody>
      </p:sp>
      <p:sp>
        <p:nvSpPr>
          <p:cNvPr id="921" name="Google Shape;921;p12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22" name="Google Shape;922;p12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923" name="Google Shape;923;p124"/>
          <p:cNvPicPr preferRelativeResize="0"/>
          <p:nvPr/>
        </p:nvPicPr>
        <p:blipFill rotWithShape="1">
          <a:blip r:embed="rId3">
            <a:alphaModFix/>
          </a:blip>
          <a:srcRect/>
          <a:stretch/>
        </p:blipFill>
        <p:spPr>
          <a:xfrm>
            <a:off x="461850" y="1278250"/>
            <a:ext cx="4534925" cy="1368650"/>
          </a:xfrm>
          <a:prstGeom prst="rect">
            <a:avLst/>
          </a:prstGeom>
          <a:noFill/>
          <a:ln>
            <a:noFill/>
          </a:ln>
        </p:spPr>
      </p:pic>
      <p:pic>
        <p:nvPicPr>
          <p:cNvPr id="924" name="Google Shape;924;p124"/>
          <p:cNvPicPr preferRelativeResize="0"/>
          <p:nvPr/>
        </p:nvPicPr>
        <p:blipFill rotWithShape="1">
          <a:blip r:embed="rId4">
            <a:alphaModFix/>
          </a:blip>
          <a:srcRect/>
          <a:stretch/>
        </p:blipFill>
        <p:spPr>
          <a:xfrm>
            <a:off x="5102200" y="1278250"/>
            <a:ext cx="3895399" cy="3533024"/>
          </a:xfrm>
          <a:prstGeom prst="rect">
            <a:avLst/>
          </a:prstGeom>
          <a:noFill/>
          <a:ln>
            <a:noFill/>
          </a:ln>
        </p:spPr>
      </p:pic>
      <p:pic>
        <p:nvPicPr>
          <p:cNvPr id="925" name="Google Shape;925;p124"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2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Variables</a:t>
            </a:r>
            <a:endParaRPr sz="2400" b="1">
              <a:solidFill>
                <a:schemeClr val="lt1"/>
              </a:solidFill>
            </a:endParaRPr>
          </a:p>
        </p:txBody>
      </p:sp>
      <p:sp>
        <p:nvSpPr>
          <p:cNvPr id="931" name="Google Shape;931;p12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32" name="Google Shape;932;p12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33" name="Google Shape;933;p125"/>
          <p:cNvSpPr txBox="1"/>
          <p:nvPr/>
        </p:nvSpPr>
        <p:spPr>
          <a:xfrm>
            <a:off x="461850" y="1278250"/>
            <a:ext cx="8220300" cy="180046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CSS Variables, or custom properties, allow defining reusable values in stylesheets for better maintainability and consistency. SitePoint says CSS Variables allow you to set values once and use them many times throughout your codebase They use the -- prefix (e.g., --main-color: blue;) and are accessed with var() (e.g., color: var(--main-color);).</a:t>
            </a:r>
            <a:endParaRPr sz="1400" b="0" i="0" u="none" strike="noStrike" cap="none">
              <a:solidFill>
                <a:schemeClr val="lt1"/>
              </a:solidFill>
              <a:latin typeface="Hepta Slab"/>
              <a:ea typeface="Hepta Slab"/>
              <a:cs typeface="Hepta Slab"/>
              <a:sym typeface="Hepta Slab"/>
            </a:endParaRPr>
          </a:p>
        </p:txBody>
      </p:sp>
      <p:pic>
        <p:nvPicPr>
          <p:cNvPr id="934" name="Google Shape;934;p12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Variables ~ Code</a:t>
            </a:r>
            <a:endParaRPr sz="2400" b="1">
              <a:solidFill>
                <a:schemeClr val="lt1"/>
              </a:solidFill>
            </a:endParaRPr>
          </a:p>
        </p:txBody>
      </p:sp>
      <p:sp>
        <p:nvSpPr>
          <p:cNvPr id="940" name="Google Shape;940;p12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41" name="Google Shape;941;p12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942" name="Google Shape;942;p126"/>
          <p:cNvPicPr preferRelativeResize="0"/>
          <p:nvPr/>
        </p:nvPicPr>
        <p:blipFill rotWithShape="1">
          <a:blip r:embed="rId3">
            <a:alphaModFix/>
          </a:blip>
          <a:srcRect/>
          <a:stretch/>
        </p:blipFill>
        <p:spPr>
          <a:xfrm>
            <a:off x="461850" y="1278250"/>
            <a:ext cx="4044376" cy="1426700"/>
          </a:xfrm>
          <a:prstGeom prst="rect">
            <a:avLst/>
          </a:prstGeom>
          <a:noFill/>
          <a:ln>
            <a:noFill/>
          </a:ln>
        </p:spPr>
      </p:pic>
      <p:pic>
        <p:nvPicPr>
          <p:cNvPr id="943" name="Google Shape;943;p126"/>
          <p:cNvPicPr preferRelativeResize="0"/>
          <p:nvPr/>
        </p:nvPicPr>
        <p:blipFill rotWithShape="1">
          <a:blip r:embed="rId4">
            <a:alphaModFix/>
          </a:blip>
          <a:srcRect/>
          <a:stretch/>
        </p:blipFill>
        <p:spPr>
          <a:xfrm>
            <a:off x="4658626" y="1278250"/>
            <a:ext cx="4042180" cy="3160250"/>
          </a:xfrm>
          <a:prstGeom prst="rect">
            <a:avLst/>
          </a:prstGeom>
          <a:noFill/>
          <a:ln>
            <a:noFill/>
          </a:ln>
        </p:spPr>
      </p:pic>
      <p:pic>
        <p:nvPicPr>
          <p:cNvPr id="944" name="Google Shape;944;p126"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2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Transforms</a:t>
            </a:r>
            <a:endParaRPr sz="2400" b="1">
              <a:solidFill>
                <a:schemeClr val="lt1"/>
              </a:solidFill>
            </a:endParaRPr>
          </a:p>
        </p:txBody>
      </p:sp>
      <p:sp>
        <p:nvSpPr>
          <p:cNvPr id="950" name="Google Shape;950;p12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51" name="Google Shape;951;p12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52" name="Google Shape;952;p127"/>
          <p:cNvSpPr txBox="1"/>
          <p:nvPr/>
        </p:nvSpPr>
        <p:spPr>
          <a:xfrm>
            <a:off x="461850" y="1278250"/>
            <a:ext cx="8220300" cy="2123628"/>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Transforms modify an element's position, rotation, scale, and skew for dynamic effects. They are performant for animations as they don't trigger layout changes. GUVI mentions how animating transform and opacity properties are optimized for transitions and can be animated smoothly without causing a hiccup in your website's performance The transform property is used with functions like translate(), rotate(), scale(), and skew().</a:t>
            </a:r>
            <a:endParaRPr sz="1400" b="0" i="0" u="none" strike="noStrike" cap="none">
              <a:solidFill>
                <a:schemeClr val="lt1"/>
              </a:solidFill>
              <a:latin typeface="Hepta Slab"/>
              <a:ea typeface="Hepta Slab"/>
              <a:cs typeface="Hepta Slab"/>
              <a:sym typeface="Hepta Slab"/>
            </a:endParaRPr>
          </a:p>
        </p:txBody>
      </p:sp>
      <p:pic>
        <p:nvPicPr>
          <p:cNvPr id="953" name="Google Shape;953;p12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Monolithic Architecture</a:t>
            </a:r>
            <a:endParaRPr sz="2400" b="1">
              <a:solidFill>
                <a:schemeClr val="lt1"/>
              </a:solidFill>
            </a:endParaRPr>
          </a:p>
        </p:txBody>
      </p:sp>
      <p:sp>
        <p:nvSpPr>
          <p:cNvPr id="414" name="Google Shape;414;p65"/>
          <p:cNvSpPr txBox="1"/>
          <p:nvPr/>
        </p:nvSpPr>
        <p:spPr>
          <a:xfrm>
            <a:off x="461850" y="1278250"/>
            <a:ext cx="8220300" cy="1369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In this traditional approach, all components of the application (front-end, back-end, database, etc.) are bundled into a single, indivisible unit. While simpler to develop initially, it can become challenging to scale and maintain as the application grows.</a:t>
            </a:r>
            <a:endParaRPr sz="1400" b="0" i="0" u="none" strike="noStrike" cap="none">
              <a:solidFill>
                <a:schemeClr val="lt1"/>
              </a:solidFill>
              <a:latin typeface="Hepta Slab"/>
              <a:ea typeface="Hepta Slab"/>
              <a:cs typeface="Hepta Slab"/>
              <a:sym typeface="Hepta Slab"/>
            </a:endParaRPr>
          </a:p>
        </p:txBody>
      </p:sp>
      <p:pic>
        <p:nvPicPr>
          <p:cNvPr id="415" name="Google Shape;415;p6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2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Transforms ~ Code</a:t>
            </a:r>
            <a:endParaRPr sz="2400" b="1">
              <a:solidFill>
                <a:schemeClr val="lt1"/>
              </a:solidFill>
            </a:endParaRPr>
          </a:p>
        </p:txBody>
      </p:sp>
      <p:sp>
        <p:nvSpPr>
          <p:cNvPr id="959" name="Google Shape;959;p12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60" name="Google Shape;960;p12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961" name="Google Shape;961;p128"/>
          <p:cNvPicPr preferRelativeResize="0"/>
          <p:nvPr/>
        </p:nvPicPr>
        <p:blipFill rotWithShape="1">
          <a:blip r:embed="rId3">
            <a:alphaModFix/>
          </a:blip>
          <a:srcRect/>
          <a:stretch/>
        </p:blipFill>
        <p:spPr>
          <a:xfrm>
            <a:off x="460325" y="1278250"/>
            <a:ext cx="4540700" cy="1497150"/>
          </a:xfrm>
          <a:prstGeom prst="rect">
            <a:avLst/>
          </a:prstGeom>
          <a:noFill/>
          <a:ln>
            <a:noFill/>
          </a:ln>
        </p:spPr>
      </p:pic>
      <p:pic>
        <p:nvPicPr>
          <p:cNvPr id="962" name="Google Shape;962;p128"/>
          <p:cNvPicPr preferRelativeResize="0"/>
          <p:nvPr/>
        </p:nvPicPr>
        <p:blipFill rotWithShape="1">
          <a:blip r:embed="rId4">
            <a:alphaModFix/>
          </a:blip>
          <a:srcRect/>
          <a:stretch/>
        </p:blipFill>
        <p:spPr>
          <a:xfrm>
            <a:off x="5153425" y="1278250"/>
            <a:ext cx="3468399" cy="3744224"/>
          </a:xfrm>
          <a:prstGeom prst="rect">
            <a:avLst/>
          </a:prstGeom>
          <a:noFill/>
          <a:ln>
            <a:noFill/>
          </a:ln>
        </p:spPr>
      </p:pic>
      <p:pic>
        <p:nvPicPr>
          <p:cNvPr id="963" name="Google Shape;963;p128"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2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Transitions </a:t>
            </a:r>
            <a:endParaRPr sz="2400" b="1">
              <a:solidFill>
                <a:schemeClr val="lt1"/>
              </a:solidFill>
            </a:endParaRPr>
          </a:p>
        </p:txBody>
      </p:sp>
      <p:sp>
        <p:nvSpPr>
          <p:cNvPr id="969" name="Google Shape;969;p12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70" name="Google Shape;970;p12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71" name="Google Shape;971;p129"/>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Transitions create smooth animations for property changes over time, often triggered by state changes like hover or focus. Key properties include transition-property (what to animate), transition-duration (how long), transition-timing-function (speed curve), </a:t>
            </a:r>
            <a:endParaRPr sz="1400" b="0" i="0" u="none" strike="noStrike" cap="none">
              <a:solidFill>
                <a:schemeClr val="lt1"/>
              </a:solidFill>
              <a:latin typeface="Hepta Slab"/>
              <a:ea typeface="Hepta Slab"/>
              <a:cs typeface="Hepta Slab"/>
              <a:sym typeface="Hepta Slab"/>
            </a:endParaRPr>
          </a:p>
        </p:txBody>
      </p:sp>
      <p:pic>
        <p:nvPicPr>
          <p:cNvPr id="972" name="Google Shape;972;p129"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3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Transitions ~ Code</a:t>
            </a:r>
            <a:endParaRPr sz="2400" b="1">
              <a:solidFill>
                <a:schemeClr val="lt1"/>
              </a:solidFill>
            </a:endParaRPr>
          </a:p>
        </p:txBody>
      </p:sp>
      <p:sp>
        <p:nvSpPr>
          <p:cNvPr id="978" name="Google Shape;978;p13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79" name="Google Shape;979;p13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980" name="Google Shape;980;p130"/>
          <p:cNvPicPr preferRelativeResize="0"/>
          <p:nvPr/>
        </p:nvPicPr>
        <p:blipFill rotWithShape="1">
          <a:blip r:embed="rId3">
            <a:alphaModFix/>
          </a:blip>
          <a:srcRect/>
          <a:stretch/>
        </p:blipFill>
        <p:spPr>
          <a:xfrm>
            <a:off x="460325" y="1278250"/>
            <a:ext cx="4472049" cy="925249"/>
          </a:xfrm>
          <a:prstGeom prst="rect">
            <a:avLst/>
          </a:prstGeom>
          <a:noFill/>
          <a:ln>
            <a:noFill/>
          </a:ln>
        </p:spPr>
      </p:pic>
      <p:pic>
        <p:nvPicPr>
          <p:cNvPr id="981" name="Google Shape;981;p130"/>
          <p:cNvPicPr preferRelativeResize="0"/>
          <p:nvPr/>
        </p:nvPicPr>
        <p:blipFill rotWithShape="1">
          <a:blip r:embed="rId4">
            <a:alphaModFix/>
          </a:blip>
          <a:srcRect/>
          <a:stretch/>
        </p:blipFill>
        <p:spPr>
          <a:xfrm>
            <a:off x="461850" y="2294350"/>
            <a:ext cx="4472048" cy="2673275"/>
          </a:xfrm>
          <a:prstGeom prst="rect">
            <a:avLst/>
          </a:prstGeom>
          <a:noFill/>
          <a:ln>
            <a:noFill/>
          </a:ln>
        </p:spPr>
      </p:pic>
      <p:pic>
        <p:nvPicPr>
          <p:cNvPr id="982" name="Google Shape;982;p130"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3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Animations</a:t>
            </a:r>
            <a:endParaRPr sz="2400" b="1">
              <a:solidFill>
                <a:schemeClr val="lt1"/>
              </a:solidFill>
            </a:endParaRPr>
          </a:p>
        </p:txBody>
      </p:sp>
      <p:sp>
        <p:nvSpPr>
          <p:cNvPr id="988" name="Google Shape;988;p13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89" name="Google Shape;989;p13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90" name="Google Shape;990;p131"/>
          <p:cNvSpPr txBox="1"/>
          <p:nvPr/>
        </p:nvSpPr>
        <p:spPr>
          <a:xfrm>
            <a:off x="461850" y="1278250"/>
            <a:ext cx="8220300" cy="244679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Animations offer more advanced motion control using @keyframes to define stages of an animation. Properties like animation-name (links to keyframes), animation-duration, animation-timing-function, animation-delay, animation-iteration-count, animation-direction, and animation-fill-mode control the animation. animation-play-state controls running or pausing. The animation shorthand combines these. Animations are used for loops, complex movements, and dynamic effects.</a:t>
            </a:r>
            <a:endParaRPr sz="1400" b="0" i="0" u="none" strike="noStrike" cap="none">
              <a:solidFill>
                <a:schemeClr val="lt1"/>
              </a:solidFill>
              <a:latin typeface="Hepta Slab"/>
              <a:ea typeface="Hepta Slab"/>
              <a:cs typeface="Hepta Slab"/>
              <a:sym typeface="Hepta Slab"/>
            </a:endParaRPr>
          </a:p>
        </p:txBody>
      </p:sp>
      <p:pic>
        <p:nvPicPr>
          <p:cNvPr id="991" name="Google Shape;991;p131"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3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CSS - Animations ~ Code</a:t>
            </a:r>
            <a:endParaRPr sz="2400" b="1">
              <a:solidFill>
                <a:schemeClr val="lt1"/>
              </a:solidFill>
            </a:endParaRPr>
          </a:p>
        </p:txBody>
      </p:sp>
      <p:sp>
        <p:nvSpPr>
          <p:cNvPr id="997" name="Google Shape;997;p13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998" name="Google Shape;998;p13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999" name="Google Shape;999;p132"/>
          <p:cNvPicPr preferRelativeResize="0"/>
          <p:nvPr/>
        </p:nvPicPr>
        <p:blipFill rotWithShape="1">
          <a:blip r:embed="rId3">
            <a:alphaModFix/>
          </a:blip>
          <a:srcRect/>
          <a:stretch/>
        </p:blipFill>
        <p:spPr>
          <a:xfrm>
            <a:off x="461850" y="1278250"/>
            <a:ext cx="4277125" cy="1142525"/>
          </a:xfrm>
          <a:prstGeom prst="rect">
            <a:avLst/>
          </a:prstGeom>
          <a:noFill/>
          <a:ln>
            <a:noFill/>
          </a:ln>
        </p:spPr>
      </p:pic>
      <p:pic>
        <p:nvPicPr>
          <p:cNvPr id="1000" name="Google Shape;1000;p132"/>
          <p:cNvPicPr preferRelativeResize="0"/>
          <p:nvPr/>
        </p:nvPicPr>
        <p:blipFill rotWithShape="1">
          <a:blip r:embed="rId4">
            <a:alphaModFix/>
          </a:blip>
          <a:srcRect/>
          <a:stretch/>
        </p:blipFill>
        <p:spPr>
          <a:xfrm>
            <a:off x="4867900" y="1278250"/>
            <a:ext cx="3119801" cy="3705724"/>
          </a:xfrm>
          <a:prstGeom prst="rect">
            <a:avLst/>
          </a:prstGeom>
          <a:noFill/>
          <a:ln>
            <a:noFill/>
          </a:ln>
        </p:spPr>
      </p:pic>
      <p:pic>
        <p:nvPicPr>
          <p:cNvPr id="1001" name="Google Shape;1001;p132"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3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JavaScript </a:t>
            </a:r>
            <a:endParaRPr sz="2400" b="1">
              <a:solidFill>
                <a:schemeClr val="lt1"/>
              </a:solidFill>
            </a:endParaRPr>
          </a:p>
        </p:txBody>
      </p:sp>
      <p:sp>
        <p:nvSpPr>
          <p:cNvPr id="1007" name="Google Shape;1007;p13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08" name="Google Shape;1008;p13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09" name="Google Shape;1009;p133"/>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JavaScript, a dynamically-typed language, has a wide range of features, from basic data types and operators to advanced concepts like Promises and Modules. Mastering these concepts is essential for building robust and interactive web applications.</a:t>
            </a:r>
            <a:endParaRPr sz="1400" b="0" i="0" u="none" strike="noStrike" cap="none">
              <a:solidFill>
                <a:schemeClr val="lt1"/>
              </a:solidFill>
              <a:latin typeface="Hepta Slab"/>
              <a:ea typeface="Hepta Slab"/>
              <a:cs typeface="Hepta Slab"/>
              <a:sym typeface="Hepta Slab"/>
            </a:endParaRPr>
          </a:p>
        </p:txBody>
      </p:sp>
      <p:pic>
        <p:nvPicPr>
          <p:cNvPr id="1010" name="Google Shape;1010;p133"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3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Data types</a:t>
            </a:r>
            <a:endParaRPr sz="2400" b="1">
              <a:solidFill>
                <a:schemeClr val="lt1"/>
              </a:solidFill>
            </a:endParaRPr>
          </a:p>
        </p:txBody>
      </p:sp>
      <p:sp>
        <p:nvSpPr>
          <p:cNvPr id="1016" name="Google Shape;1016;p13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17" name="Google Shape;1017;p13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18" name="Google Shape;1018;p134"/>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Data types classify values that can be stored and manipulated in JavaScript. They are broadly categorized into two types: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Primitive Data Types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Non-Primitive Data Types</a:t>
            </a:r>
            <a:endParaRPr sz="1400" b="0" i="0" u="none" strike="noStrike" cap="none">
              <a:solidFill>
                <a:schemeClr val="lt1"/>
              </a:solidFill>
              <a:latin typeface="Hepta Slab"/>
              <a:ea typeface="Hepta Slab"/>
              <a:cs typeface="Hepta Slab"/>
              <a:sym typeface="Hepta Slab"/>
            </a:endParaRPr>
          </a:p>
        </p:txBody>
      </p:sp>
      <p:pic>
        <p:nvPicPr>
          <p:cNvPr id="1019" name="Google Shape;1019;p134"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3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Primitive Data Types</a:t>
            </a:r>
            <a:endParaRPr sz="2400" b="1">
              <a:solidFill>
                <a:schemeClr val="lt1"/>
              </a:solidFill>
            </a:endParaRPr>
          </a:p>
        </p:txBody>
      </p:sp>
      <p:sp>
        <p:nvSpPr>
          <p:cNvPr id="1025" name="Google Shape;1025;p13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26" name="Google Shape;1026;p13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27" name="Google Shape;1027;p135"/>
          <p:cNvSpPr txBox="1"/>
          <p:nvPr/>
        </p:nvSpPr>
        <p:spPr>
          <a:xfrm>
            <a:off x="461850" y="1278250"/>
            <a:ext cx="8220300" cy="3093124"/>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Number:</a:t>
            </a:r>
            <a:r>
              <a:rPr lang="en" sz="1400" b="0" i="0" u="none" strike="noStrike" cap="none">
                <a:solidFill>
                  <a:schemeClr val="lt1"/>
                </a:solidFill>
                <a:latin typeface="Hepta Slab"/>
                <a:ea typeface="Hepta Slab"/>
                <a:cs typeface="Hepta Slab"/>
                <a:sym typeface="Hepta Slab"/>
              </a:rPr>
              <a:t> Represents numerical values, including integers and floating-point numbers. Example: let age = 30;</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String:</a:t>
            </a:r>
            <a:r>
              <a:rPr lang="en" sz="1400" b="0" i="0" u="none" strike="noStrike" cap="none">
                <a:solidFill>
                  <a:schemeClr val="lt1"/>
                </a:solidFill>
                <a:latin typeface="Hepta Slab"/>
                <a:ea typeface="Hepta Slab"/>
                <a:cs typeface="Hepta Slab"/>
                <a:sym typeface="Hepta Slab"/>
              </a:rPr>
              <a:t> Represents textual data, enclosed in single or double quotes. Example: let name = "Alice";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Boolean:</a:t>
            </a:r>
            <a:r>
              <a:rPr lang="en" sz="1400" b="0" i="0" u="none" strike="noStrike" cap="none">
                <a:solidFill>
                  <a:schemeClr val="lt1"/>
                </a:solidFill>
                <a:latin typeface="Hepta Slab"/>
                <a:ea typeface="Hepta Slab"/>
                <a:cs typeface="Hepta Slab"/>
                <a:sym typeface="Hepta Slab"/>
              </a:rPr>
              <a:t> Represents logical values: true or false. Example: let isAdmin = true;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1" i="0" u="none" strike="noStrike" cap="none">
                <a:solidFill>
                  <a:schemeClr val="lt1"/>
                </a:solidFill>
                <a:latin typeface="Hepta Slab"/>
                <a:ea typeface="Hepta Slab"/>
                <a:cs typeface="Hepta Slab"/>
                <a:sym typeface="Hepta Slab"/>
              </a:rPr>
              <a:t>Undefined:</a:t>
            </a:r>
            <a:r>
              <a:rPr lang="en" sz="1400" b="0" i="0" u="none" strike="noStrike" cap="none">
                <a:solidFill>
                  <a:schemeClr val="lt1"/>
                </a:solidFill>
                <a:latin typeface="Hepta Slab"/>
                <a:ea typeface="Hepta Slab"/>
                <a:cs typeface="Hepta Slab"/>
                <a:sym typeface="Hepta Slab"/>
              </a:rPr>
              <a:t> Represents a variable that has been declared but not yet assigned a value. Example: let score;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lt1"/>
                </a:solidFill>
                <a:latin typeface="Hepta Slab"/>
                <a:ea typeface="Hepta Slab"/>
                <a:cs typeface="Hepta Slab"/>
                <a:sym typeface="Hepta Slab"/>
              </a:rPr>
              <a:t>Null: </a:t>
            </a:r>
            <a:r>
              <a:rPr lang="en" sz="1400" b="0" i="0" u="none" strike="noStrike" cap="none">
                <a:solidFill>
                  <a:schemeClr val="lt1"/>
                </a:solidFill>
                <a:latin typeface="Hepta Slab"/>
                <a:ea typeface="Hepta Slab"/>
                <a:cs typeface="Hepta Slab"/>
                <a:sym typeface="Hepta Slab"/>
              </a:rPr>
              <a:t>Represents the intentional absence of any object value, meaning "no value" or "empty". </a:t>
            </a:r>
            <a:r>
              <a:rPr lang="en" sz="1400" b="1" i="0" u="none" strike="noStrike" cap="none">
                <a:solidFill>
                  <a:schemeClr val="lt1"/>
                </a:solidFill>
                <a:latin typeface="Hepta Slab"/>
                <a:ea typeface="Hepta Slab"/>
                <a:cs typeface="Hepta Slab"/>
                <a:sym typeface="Hepta Slab"/>
              </a:rPr>
              <a:t>Example:</a:t>
            </a:r>
            <a:r>
              <a:rPr lang="en" sz="1400" b="0" i="0" u="none" strike="noStrike" cap="none">
                <a:solidFill>
                  <a:schemeClr val="lt1"/>
                </a:solidFill>
                <a:latin typeface="Hepta Slab"/>
                <a:ea typeface="Hepta Slab"/>
                <a:cs typeface="Hepta Slab"/>
                <a:sym typeface="Hepta Slab"/>
              </a:rPr>
              <a:t> let user = null;</a:t>
            </a:r>
            <a:endParaRPr sz="1400" b="0" i="0" u="none" strike="noStrike" cap="none">
              <a:solidFill>
                <a:schemeClr val="lt1"/>
              </a:solidFill>
              <a:latin typeface="Hepta Slab"/>
              <a:ea typeface="Hepta Slab"/>
              <a:cs typeface="Hepta Slab"/>
              <a:sym typeface="Hepta Slab"/>
            </a:endParaRPr>
          </a:p>
        </p:txBody>
      </p:sp>
      <p:pic>
        <p:nvPicPr>
          <p:cNvPr id="1028" name="Google Shape;1028;p135"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3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Non-Primitive Data Types</a:t>
            </a:r>
            <a:endParaRPr sz="2400" b="1">
              <a:solidFill>
                <a:schemeClr val="lt1"/>
              </a:solidFill>
            </a:endParaRPr>
          </a:p>
        </p:txBody>
      </p:sp>
      <p:sp>
        <p:nvSpPr>
          <p:cNvPr id="1034" name="Google Shape;1034;p13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35" name="Google Shape;1035;p13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36" name="Google Shape;1036;p136"/>
          <p:cNvSpPr txBox="1"/>
          <p:nvPr/>
        </p:nvSpPr>
        <p:spPr>
          <a:xfrm>
            <a:off x="461850" y="1278250"/>
            <a:ext cx="82203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Object: A collection of key-value pairs, representing complex data structures like arrays and functions. Example: let person = { name: "Bob", age: 25 };</a:t>
            </a:r>
            <a:endParaRPr sz="1400" b="0" i="0" u="none" strike="noStrike" cap="none">
              <a:solidFill>
                <a:schemeClr val="lt1"/>
              </a:solidFill>
              <a:latin typeface="Hepta Slab"/>
              <a:ea typeface="Hepta Slab"/>
              <a:cs typeface="Hepta Slab"/>
              <a:sym typeface="Hepta Slab"/>
            </a:endParaRPr>
          </a:p>
        </p:txBody>
      </p:sp>
      <p:pic>
        <p:nvPicPr>
          <p:cNvPr id="1037" name="Google Shape;1037;p13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3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Operators</a:t>
            </a:r>
            <a:endParaRPr sz="2400" b="1">
              <a:solidFill>
                <a:schemeClr val="lt1"/>
              </a:solidFill>
            </a:endParaRPr>
          </a:p>
        </p:txBody>
      </p:sp>
      <p:sp>
        <p:nvSpPr>
          <p:cNvPr id="1043" name="Google Shape;1043;p13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44" name="Google Shape;1044;p13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45" name="Google Shape;1045;p137"/>
          <p:cNvSpPr txBox="1"/>
          <p:nvPr/>
        </p:nvSpPr>
        <p:spPr>
          <a:xfrm>
            <a:off x="461850" y="1278250"/>
            <a:ext cx="8220300" cy="2769959"/>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Arithmetic Operators : Perform mathematical calculations (+, -, *, /, %, ** for exponentiation).</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Comparison Operators : Compare values and return a boolean (true or false)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Logical Operators: Combine or modify boolean expressions (&amp;&amp; (AND), || (OR), ! (NOT)).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Assignment Operators: Assign values to variables (=, +=, -=, *=, etc.)</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String Operators: Concatenate strings (+)</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Ternary Operator: A shorthand for if-else statements.</a:t>
            </a:r>
            <a:endParaRPr sz="1400" b="0" i="0" u="none" strike="noStrike" cap="none">
              <a:solidFill>
                <a:schemeClr val="lt1"/>
              </a:solidFill>
              <a:latin typeface="Hepta Slab"/>
              <a:ea typeface="Hepta Slab"/>
              <a:cs typeface="Hepta Slab"/>
              <a:sym typeface="Hepta Slab"/>
            </a:endParaRPr>
          </a:p>
        </p:txBody>
      </p:sp>
      <p:pic>
        <p:nvPicPr>
          <p:cNvPr id="1046" name="Google Shape;1046;p13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Microservices Architecture</a:t>
            </a:r>
            <a:endParaRPr sz="2400" b="1">
              <a:solidFill>
                <a:schemeClr val="lt1"/>
              </a:solidFill>
            </a:endParaRPr>
          </a:p>
        </p:txBody>
      </p:sp>
      <p:sp>
        <p:nvSpPr>
          <p:cNvPr id="421" name="Google Shape;421;p66"/>
          <p:cNvSpPr txBox="1"/>
          <p:nvPr/>
        </p:nvSpPr>
        <p:spPr>
          <a:xfrm>
            <a:off x="461850" y="1278250"/>
            <a:ext cx="8220300" cy="1369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This architecture breaks down the application into a collection of small, independent services, each running in its own process and communicating via lightweight mechanisms (e.g., APIs). This offers better scalability, flexibility, and fault isolation compare</a:t>
            </a:r>
            <a:endParaRPr sz="1400" b="0" i="0" u="none" strike="noStrike" cap="none">
              <a:solidFill>
                <a:schemeClr val="lt1"/>
              </a:solidFill>
              <a:latin typeface="Hepta Slab"/>
              <a:ea typeface="Hepta Slab"/>
              <a:cs typeface="Hepta Slab"/>
              <a:sym typeface="Hepta Slab"/>
            </a:endParaRPr>
          </a:p>
        </p:txBody>
      </p:sp>
      <p:pic>
        <p:nvPicPr>
          <p:cNvPr id="422" name="Google Shape;422;p66"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3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if-else</a:t>
            </a:r>
            <a:endParaRPr sz="2400" b="1">
              <a:solidFill>
                <a:schemeClr val="lt1"/>
              </a:solidFill>
            </a:endParaRPr>
          </a:p>
        </p:txBody>
      </p:sp>
      <p:sp>
        <p:nvSpPr>
          <p:cNvPr id="1052" name="Google Shape;1052;p13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53" name="Google Shape;1053;p13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54" name="Google Shape;1054;p13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if-else statements execute code blocks based on conditions.</a:t>
            </a:r>
            <a:endParaRPr sz="1400" b="0" i="0" u="none" strike="noStrike" cap="none">
              <a:solidFill>
                <a:schemeClr val="lt1"/>
              </a:solidFill>
              <a:latin typeface="Hepta Slab"/>
              <a:ea typeface="Hepta Slab"/>
              <a:cs typeface="Hepta Slab"/>
              <a:sym typeface="Hepta Slab"/>
            </a:endParaRPr>
          </a:p>
        </p:txBody>
      </p:sp>
      <p:pic>
        <p:nvPicPr>
          <p:cNvPr id="1055" name="Google Shape;1055;p138"/>
          <p:cNvPicPr preferRelativeResize="0"/>
          <p:nvPr/>
        </p:nvPicPr>
        <p:blipFill rotWithShape="1">
          <a:blip r:embed="rId3">
            <a:alphaModFix/>
          </a:blip>
          <a:srcRect/>
          <a:stretch/>
        </p:blipFill>
        <p:spPr>
          <a:xfrm>
            <a:off x="460325" y="1795600"/>
            <a:ext cx="4643633" cy="3160250"/>
          </a:xfrm>
          <a:prstGeom prst="rect">
            <a:avLst/>
          </a:prstGeom>
          <a:noFill/>
          <a:ln>
            <a:noFill/>
          </a:ln>
        </p:spPr>
      </p:pic>
      <p:pic>
        <p:nvPicPr>
          <p:cNvPr id="1056" name="Google Shape;1056;p138"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3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Switch statements</a:t>
            </a:r>
            <a:endParaRPr sz="2400" b="1">
              <a:solidFill>
                <a:schemeClr val="lt1"/>
              </a:solidFill>
            </a:endParaRPr>
          </a:p>
        </p:txBody>
      </p:sp>
      <p:sp>
        <p:nvSpPr>
          <p:cNvPr id="1062" name="Google Shape;1062;p13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63" name="Google Shape;1063;p13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64" name="Google Shape;1064;p139"/>
          <p:cNvSpPr txBox="1"/>
          <p:nvPr/>
        </p:nvSpPr>
        <p:spPr>
          <a:xfrm>
            <a:off x="461850" y="1278250"/>
            <a:ext cx="82203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switch statements evaluate an expression and execute code based on matching cases.</a:t>
            </a:r>
            <a:endParaRPr sz="1400" b="0" i="0" u="none" strike="noStrike" cap="none">
              <a:solidFill>
                <a:schemeClr val="lt1"/>
              </a:solidFill>
              <a:latin typeface="Hepta Slab"/>
              <a:ea typeface="Hepta Slab"/>
              <a:cs typeface="Hepta Slab"/>
              <a:sym typeface="Hepta Slab"/>
            </a:endParaRPr>
          </a:p>
        </p:txBody>
      </p:sp>
      <p:pic>
        <p:nvPicPr>
          <p:cNvPr id="1065" name="Google Shape;1065;p139"/>
          <p:cNvPicPr preferRelativeResize="0"/>
          <p:nvPr/>
        </p:nvPicPr>
        <p:blipFill rotWithShape="1">
          <a:blip r:embed="rId3">
            <a:alphaModFix/>
          </a:blip>
          <a:srcRect/>
          <a:stretch/>
        </p:blipFill>
        <p:spPr>
          <a:xfrm>
            <a:off x="461850" y="1819100"/>
            <a:ext cx="4209944" cy="3160250"/>
          </a:xfrm>
          <a:prstGeom prst="rect">
            <a:avLst/>
          </a:prstGeom>
          <a:noFill/>
          <a:ln>
            <a:noFill/>
          </a:ln>
        </p:spPr>
      </p:pic>
      <p:pic>
        <p:nvPicPr>
          <p:cNvPr id="1066" name="Google Shape;1066;p139"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4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Loops</a:t>
            </a:r>
            <a:endParaRPr sz="2400" b="1">
              <a:solidFill>
                <a:schemeClr val="lt1"/>
              </a:solidFill>
            </a:endParaRPr>
          </a:p>
        </p:txBody>
      </p:sp>
      <p:sp>
        <p:nvSpPr>
          <p:cNvPr id="1072" name="Google Shape;1072;p14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73" name="Google Shape;1073;p14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74" name="Google Shape;1074;p140"/>
          <p:cNvSpPr txBox="1"/>
          <p:nvPr/>
        </p:nvSpPr>
        <p:spPr>
          <a:xfrm>
            <a:off x="461850" y="1278250"/>
            <a:ext cx="46722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Loops repeatedly execute code blocks until a condition is met.</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for loop: For a known number of iterations.</a:t>
            </a:r>
            <a:br>
              <a:rPr lang="en" sz="1400" b="0" i="0" u="none" strike="noStrike" cap="none">
                <a:solidFill>
                  <a:schemeClr val="lt1"/>
                </a:solidFill>
                <a:latin typeface="Hepta Slab"/>
                <a:ea typeface="Hepta Slab"/>
                <a:cs typeface="Hepta Slab"/>
                <a:sym typeface="Hepta Slab"/>
              </a:rPr>
            </a:br>
            <a:r>
              <a:rPr lang="en" sz="1400" b="0" i="0" u="none" strike="noStrike" cap="none">
                <a:solidFill>
                  <a:schemeClr val="lt1"/>
                </a:solidFill>
                <a:latin typeface="Hepta Slab"/>
                <a:ea typeface="Hepta Slab"/>
                <a:cs typeface="Hepta Slab"/>
                <a:sym typeface="Hepta Slab"/>
              </a:rPr>
              <a:t>while loop: Executes as long as a condition is true.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do-while loop: Executes the block at least once, then checks the condition.</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for-in loop: Iterates over object properties.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for-of loop: Iterates over iterable objects like arrays, strings, etc</a:t>
            </a:r>
            <a:endParaRPr sz="1400" b="0" i="0" u="none" strike="noStrike" cap="none">
              <a:solidFill>
                <a:schemeClr val="lt1"/>
              </a:solidFill>
              <a:latin typeface="Hepta Slab"/>
              <a:ea typeface="Hepta Slab"/>
              <a:cs typeface="Hepta Slab"/>
              <a:sym typeface="Hepta Slab"/>
            </a:endParaRPr>
          </a:p>
        </p:txBody>
      </p:sp>
      <p:pic>
        <p:nvPicPr>
          <p:cNvPr id="1075" name="Google Shape;1075;p140"/>
          <p:cNvPicPr preferRelativeResize="0"/>
          <p:nvPr/>
        </p:nvPicPr>
        <p:blipFill rotWithShape="1">
          <a:blip r:embed="rId3">
            <a:alphaModFix/>
          </a:blip>
          <a:srcRect/>
          <a:stretch/>
        </p:blipFill>
        <p:spPr>
          <a:xfrm>
            <a:off x="5354475" y="810275"/>
            <a:ext cx="3466975" cy="4052300"/>
          </a:xfrm>
          <a:prstGeom prst="rect">
            <a:avLst/>
          </a:prstGeom>
          <a:noFill/>
          <a:ln>
            <a:noFill/>
          </a:ln>
        </p:spPr>
      </p:pic>
      <p:pic>
        <p:nvPicPr>
          <p:cNvPr id="1076" name="Google Shape;1076;p140"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4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Arrays</a:t>
            </a:r>
            <a:endParaRPr sz="2400" b="1">
              <a:solidFill>
                <a:schemeClr val="lt1"/>
              </a:solidFill>
            </a:endParaRPr>
          </a:p>
        </p:txBody>
      </p:sp>
      <p:sp>
        <p:nvSpPr>
          <p:cNvPr id="1082" name="Google Shape;1082;p14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83" name="Google Shape;1083;p14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84" name="Google Shape;1084;p14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Arrays store ordered collections of data, accessible by numerical indices.</a:t>
            </a:r>
            <a:endParaRPr sz="1400" b="0" i="0" u="none" strike="noStrike" cap="none">
              <a:solidFill>
                <a:schemeClr val="lt1"/>
              </a:solidFill>
              <a:latin typeface="Hepta Slab"/>
              <a:ea typeface="Hepta Slab"/>
              <a:cs typeface="Hepta Slab"/>
              <a:sym typeface="Hepta Slab"/>
            </a:endParaRPr>
          </a:p>
        </p:txBody>
      </p:sp>
      <p:pic>
        <p:nvPicPr>
          <p:cNvPr id="1085" name="Google Shape;1085;p141"/>
          <p:cNvPicPr preferRelativeResize="0"/>
          <p:nvPr/>
        </p:nvPicPr>
        <p:blipFill rotWithShape="1">
          <a:blip r:embed="rId3">
            <a:alphaModFix/>
          </a:blip>
          <a:srcRect/>
          <a:stretch/>
        </p:blipFill>
        <p:spPr>
          <a:xfrm>
            <a:off x="460325" y="1783875"/>
            <a:ext cx="7692724" cy="2706700"/>
          </a:xfrm>
          <a:prstGeom prst="rect">
            <a:avLst/>
          </a:prstGeom>
          <a:noFill/>
          <a:ln>
            <a:noFill/>
          </a:ln>
        </p:spPr>
      </p:pic>
      <p:pic>
        <p:nvPicPr>
          <p:cNvPr id="1086" name="Google Shape;1086;p141"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4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Functions</a:t>
            </a:r>
            <a:endParaRPr sz="2400" b="1">
              <a:solidFill>
                <a:schemeClr val="lt1"/>
              </a:solidFill>
            </a:endParaRPr>
          </a:p>
        </p:txBody>
      </p:sp>
      <p:sp>
        <p:nvSpPr>
          <p:cNvPr id="1092" name="Google Shape;1092;p14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93" name="Google Shape;1093;p14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094" name="Google Shape;1094;p14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Functions are blocks of reusable code, performing specific tasks.</a:t>
            </a:r>
            <a:endParaRPr sz="1400" b="0" i="0" u="none" strike="noStrike" cap="none">
              <a:solidFill>
                <a:schemeClr val="lt1"/>
              </a:solidFill>
              <a:latin typeface="Hepta Slab"/>
              <a:ea typeface="Hepta Slab"/>
              <a:cs typeface="Hepta Slab"/>
              <a:sym typeface="Hepta Slab"/>
            </a:endParaRPr>
          </a:p>
        </p:txBody>
      </p:sp>
      <p:pic>
        <p:nvPicPr>
          <p:cNvPr id="1095" name="Google Shape;1095;p142"/>
          <p:cNvPicPr preferRelativeResize="0"/>
          <p:nvPr/>
        </p:nvPicPr>
        <p:blipFill rotWithShape="1">
          <a:blip r:embed="rId3">
            <a:alphaModFix/>
          </a:blip>
          <a:srcRect/>
          <a:stretch/>
        </p:blipFill>
        <p:spPr>
          <a:xfrm>
            <a:off x="461850" y="1783875"/>
            <a:ext cx="3917587" cy="3160249"/>
          </a:xfrm>
          <a:prstGeom prst="rect">
            <a:avLst/>
          </a:prstGeom>
          <a:noFill/>
          <a:ln>
            <a:noFill/>
          </a:ln>
        </p:spPr>
      </p:pic>
      <p:pic>
        <p:nvPicPr>
          <p:cNvPr id="1096" name="Google Shape;1096;p142"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4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Callback Hell</a:t>
            </a:r>
            <a:endParaRPr sz="2400" b="1">
              <a:solidFill>
                <a:schemeClr val="lt1"/>
              </a:solidFill>
            </a:endParaRPr>
          </a:p>
        </p:txBody>
      </p:sp>
      <p:sp>
        <p:nvSpPr>
          <p:cNvPr id="1102" name="Google Shape;1102;p14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03" name="Google Shape;1103;p14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04" name="Google Shape;1104;p143"/>
          <p:cNvSpPr txBox="1"/>
          <p:nvPr/>
        </p:nvSpPr>
        <p:spPr>
          <a:xfrm>
            <a:off x="461850" y="1278250"/>
            <a:ext cx="82203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Callback hell, also known as "pyramid of doom," occurs when multiple nested callbacks make asynchronous code difficult to read, maintain, and debug</a:t>
            </a:r>
            <a:endParaRPr sz="1400" b="0" i="0" u="none" strike="noStrike" cap="none">
              <a:solidFill>
                <a:schemeClr val="lt1"/>
              </a:solidFill>
              <a:latin typeface="Hepta Slab"/>
              <a:ea typeface="Hepta Slab"/>
              <a:cs typeface="Hepta Slab"/>
              <a:sym typeface="Hepta Slab"/>
            </a:endParaRPr>
          </a:p>
        </p:txBody>
      </p:sp>
      <p:pic>
        <p:nvPicPr>
          <p:cNvPr id="1105" name="Google Shape;1105;p143"/>
          <p:cNvPicPr preferRelativeResize="0"/>
          <p:nvPr/>
        </p:nvPicPr>
        <p:blipFill rotWithShape="1">
          <a:blip r:embed="rId3">
            <a:alphaModFix/>
          </a:blip>
          <a:srcRect/>
          <a:stretch/>
        </p:blipFill>
        <p:spPr>
          <a:xfrm>
            <a:off x="528175" y="2001550"/>
            <a:ext cx="3161526" cy="3041125"/>
          </a:xfrm>
          <a:prstGeom prst="rect">
            <a:avLst/>
          </a:prstGeom>
          <a:noFill/>
          <a:ln>
            <a:noFill/>
          </a:ln>
        </p:spPr>
      </p:pic>
      <p:pic>
        <p:nvPicPr>
          <p:cNvPr id="1106" name="Google Shape;1106;p143"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4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Promises</a:t>
            </a:r>
            <a:endParaRPr sz="2400" b="1">
              <a:solidFill>
                <a:schemeClr val="lt1"/>
              </a:solidFill>
            </a:endParaRPr>
          </a:p>
        </p:txBody>
      </p:sp>
      <p:sp>
        <p:nvSpPr>
          <p:cNvPr id="1112" name="Google Shape;1112;p14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13" name="Google Shape;1113;p14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14" name="Google Shape;1114;p144"/>
          <p:cNvSpPr txBox="1"/>
          <p:nvPr/>
        </p:nvSpPr>
        <p:spPr>
          <a:xfrm>
            <a:off x="461850" y="1278250"/>
            <a:ext cx="82203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Promises provide a structured way to handle asynchronous operations, reducing the complexity of callback hell.</a:t>
            </a:r>
            <a:endParaRPr sz="1400" b="0" i="0" u="none" strike="noStrike" cap="none">
              <a:solidFill>
                <a:schemeClr val="lt1"/>
              </a:solidFill>
              <a:latin typeface="Hepta Slab"/>
              <a:ea typeface="Hepta Slab"/>
              <a:cs typeface="Hepta Slab"/>
              <a:sym typeface="Hepta Slab"/>
            </a:endParaRPr>
          </a:p>
        </p:txBody>
      </p:sp>
      <p:pic>
        <p:nvPicPr>
          <p:cNvPr id="1115" name="Google Shape;1115;p144"/>
          <p:cNvPicPr preferRelativeResize="0"/>
          <p:nvPr/>
        </p:nvPicPr>
        <p:blipFill rotWithShape="1">
          <a:blip r:embed="rId3">
            <a:alphaModFix/>
          </a:blip>
          <a:srcRect b="40415"/>
          <a:stretch/>
        </p:blipFill>
        <p:spPr>
          <a:xfrm>
            <a:off x="461850" y="2001550"/>
            <a:ext cx="4478298" cy="2195450"/>
          </a:xfrm>
          <a:prstGeom prst="rect">
            <a:avLst/>
          </a:prstGeom>
          <a:noFill/>
          <a:ln>
            <a:noFill/>
          </a:ln>
        </p:spPr>
      </p:pic>
      <p:pic>
        <p:nvPicPr>
          <p:cNvPr id="1116" name="Google Shape;1116;p144"/>
          <p:cNvPicPr preferRelativeResize="0"/>
          <p:nvPr/>
        </p:nvPicPr>
        <p:blipFill rotWithShape="1">
          <a:blip r:embed="rId3">
            <a:alphaModFix/>
          </a:blip>
          <a:srcRect t="58756"/>
          <a:stretch/>
        </p:blipFill>
        <p:spPr>
          <a:xfrm>
            <a:off x="5123625" y="2001550"/>
            <a:ext cx="3770451" cy="1279476"/>
          </a:xfrm>
          <a:prstGeom prst="rect">
            <a:avLst/>
          </a:prstGeom>
          <a:noFill/>
          <a:ln>
            <a:noFill/>
          </a:ln>
        </p:spPr>
      </p:pic>
      <p:pic>
        <p:nvPicPr>
          <p:cNvPr id="1117" name="Google Shape;1117;p144"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4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DOM manipulation</a:t>
            </a:r>
            <a:endParaRPr sz="2400" b="1">
              <a:solidFill>
                <a:schemeClr val="lt1"/>
              </a:solidFill>
            </a:endParaRPr>
          </a:p>
        </p:txBody>
      </p:sp>
      <p:sp>
        <p:nvSpPr>
          <p:cNvPr id="1123" name="Google Shape;1123;p14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24" name="Google Shape;1124;p14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25" name="Google Shape;1125;p145"/>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DOM (Document Object Model) manipulation involves dynamically modifying the structure, content, and style of HTML elements. GeeksforGeeks describes DOM manipulation as dynamically modifying the structure, content, and style of HTML elements</a:t>
            </a:r>
            <a:endParaRPr sz="1400" b="0" i="0" u="none" strike="noStrike" cap="none">
              <a:solidFill>
                <a:schemeClr val="lt1"/>
              </a:solidFill>
              <a:latin typeface="Hepta Slab"/>
              <a:ea typeface="Hepta Slab"/>
              <a:cs typeface="Hepta Slab"/>
              <a:sym typeface="Hepta Slab"/>
            </a:endParaRPr>
          </a:p>
        </p:txBody>
      </p:sp>
      <p:pic>
        <p:nvPicPr>
          <p:cNvPr id="1126" name="Google Shape;1126;p145"/>
          <p:cNvPicPr preferRelativeResize="0"/>
          <p:nvPr/>
        </p:nvPicPr>
        <p:blipFill rotWithShape="1">
          <a:blip r:embed="rId3">
            <a:alphaModFix/>
          </a:blip>
          <a:srcRect/>
          <a:stretch/>
        </p:blipFill>
        <p:spPr>
          <a:xfrm>
            <a:off x="461850" y="2383425"/>
            <a:ext cx="5275066" cy="2513750"/>
          </a:xfrm>
          <a:prstGeom prst="rect">
            <a:avLst/>
          </a:prstGeom>
          <a:noFill/>
          <a:ln>
            <a:noFill/>
          </a:ln>
        </p:spPr>
      </p:pic>
      <p:pic>
        <p:nvPicPr>
          <p:cNvPr id="1127" name="Google Shape;1127;p145"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4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Events</a:t>
            </a:r>
            <a:endParaRPr sz="2400" b="1">
              <a:solidFill>
                <a:schemeClr val="lt1"/>
              </a:solidFill>
            </a:endParaRPr>
          </a:p>
        </p:txBody>
      </p:sp>
      <p:sp>
        <p:nvSpPr>
          <p:cNvPr id="1133" name="Google Shape;1133;p14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34" name="Google Shape;1134;p14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35" name="Google Shape;1135;p146"/>
          <p:cNvSpPr txBox="1"/>
          <p:nvPr/>
        </p:nvSpPr>
        <p:spPr>
          <a:xfrm>
            <a:off x="461850" y="1278250"/>
            <a:ext cx="82203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Events are actions that occur in the browser, such as clicks, keyboard presses, or page loading.</a:t>
            </a:r>
            <a:endParaRPr sz="1400" b="0" i="0" u="none" strike="noStrike" cap="none">
              <a:solidFill>
                <a:schemeClr val="lt1"/>
              </a:solidFill>
              <a:latin typeface="Hepta Slab"/>
              <a:ea typeface="Hepta Slab"/>
              <a:cs typeface="Hepta Slab"/>
              <a:sym typeface="Hepta Slab"/>
            </a:endParaRPr>
          </a:p>
        </p:txBody>
      </p:sp>
      <p:pic>
        <p:nvPicPr>
          <p:cNvPr id="1136" name="Google Shape;1136;p146"/>
          <p:cNvPicPr preferRelativeResize="0"/>
          <p:nvPr/>
        </p:nvPicPr>
        <p:blipFill rotWithShape="1">
          <a:blip r:embed="rId3">
            <a:alphaModFix/>
          </a:blip>
          <a:srcRect/>
          <a:stretch/>
        </p:blipFill>
        <p:spPr>
          <a:xfrm>
            <a:off x="460325" y="1678450"/>
            <a:ext cx="6049622" cy="3160250"/>
          </a:xfrm>
          <a:prstGeom prst="rect">
            <a:avLst/>
          </a:prstGeom>
          <a:noFill/>
          <a:ln>
            <a:noFill/>
          </a:ln>
        </p:spPr>
      </p:pic>
      <p:pic>
        <p:nvPicPr>
          <p:cNvPr id="1137" name="Google Shape;1137;p146"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4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Modules</a:t>
            </a:r>
            <a:endParaRPr sz="2400" b="1">
              <a:solidFill>
                <a:schemeClr val="lt1"/>
              </a:solidFill>
            </a:endParaRPr>
          </a:p>
        </p:txBody>
      </p:sp>
      <p:sp>
        <p:nvSpPr>
          <p:cNvPr id="1143" name="Google Shape;1143;p14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44" name="Google Shape;1144;p14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45" name="Google Shape;1145;p147"/>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JavaScript modules provide a powerful way to organize and structure your code into smaller, reusable, and self-contained units. Think of them as individual files that contain specific pieces of code, such as functions, variables, classes, or objects, related </a:t>
            </a:r>
            <a:endParaRPr sz="1400" b="0" i="0" u="none" strike="noStrike" cap="none">
              <a:solidFill>
                <a:schemeClr val="lt1"/>
              </a:solidFill>
              <a:latin typeface="Hepta Slab"/>
              <a:ea typeface="Hepta Slab"/>
              <a:cs typeface="Hepta Slab"/>
              <a:sym typeface="Hepta Slab"/>
            </a:endParaRPr>
          </a:p>
        </p:txBody>
      </p:sp>
      <p:pic>
        <p:nvPicPr>
          <p:cNvPr id="1146" name="Google Shape;1146;p14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Serverless Architecture</a:t>
            </a:r>
            <a:endParaRPr sz="2400" b="1">
              <a:solidFill>
                <a:schemeClr val="lt1"/>
              </a:solidFill>
            </a:endParaRPr>
          </a:p>
        </p:txBody>
      </p:sp>
      <p:sp>
        <p:nvSpPr>
          <p:cNvPr id="428" name="Google Shape;428;p67"/>
          <p:cNvSpPr txBox="1"/>
          <p:nvPr/>
        </p:nvSpPr>
        <p:spPr>
          <a:xfrm>
            <a:off x="461850" y="1278250"/>
            <a:ext cx="82203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This model allows developers to build and run applications without managing servers. Cloud providers automatically handle server provisioning, scaling, and maintenance, enabling developers to focus solely on writing code.</a:t>
            </a:r>
            <a:endParaRPr sz="1400" b="0" i="0" u="none" strike="noStrike" cap="none">
              <a:solidFill>
                <a:schemeClr val="lt1"/>
              </a:solidFill>
              <a:latin typeface="Hepta Slab"/>
              <a:ea typeface="Hepta Slab"/>
              <a:cs typeface="Hepta Slab"/>
              <a:sym typeface="Hepta Slab"/>
            </a:endParaRPr>
          </a:p>
        </p:txBody>
      </p:sp>
      <p:pic>
        <p:nvPicPr>
          <p:cNvPr id="429" name="Google Shape;429;p67"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48"/>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Modules : Concepts</a:t>
            </a:r>
            <a:endParaRPr sz="2400" b="1">
              <a:solidFill>
                <a:schemeClr val="lt1"/>
              </a:solidFill>
            </a:endParaRPr>
          </a:p>
        </p:txBody>
      </p:sp>
      <p:sp>
        <p:nvSpPr>
          <p:cNvPr id="1152" name="Google Shape;1152;p14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53" name="Google Shape;1153;p148"/>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54" name="Google Shape;1154;p148"/>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Exporting: The export keyword is used to make specific parts of a module (functions, variables, etc.) accessible to other modules.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Importing: The import keyword is used to bring exported features from other modules into the current file.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Named Exports: Allow exporting multiple items from a module, each with a specific name, and imported using curly braces {} with the exact name.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Default Exports: Allow exporting a single primary value (function, class, object) from a module, and imported without curly braces using any name.</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Strict Mode: Module code automatically runs in strict mode, even without the "use strict"; declaration, according to MDN Web Docs.</a:t>
            </a:r>
            <a:endParaRPr sz="1400" b="0" i="0" u="none" strike="noStrike" cap="none">
              <a:solidFill>
                <a:schemeClr val="lt1"/>
              </a:solidFill>
              <a:latin typeface="Hepta Slab"/>
              <a:ea typeface="Hepta Slab"/>
              <a:cs typeface="Hepta Slab"/>
              <a:sym typeface="Hepta Slab"/>
            </a:endParaRPr>
          </a:p>
        </p:txBody>
      </p:sp>
      <p:pic>
        <p:nvPicPr>
          <p:cNvPr id="1155" name="Google Shape;1155;p148"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49"/>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Modules : Concepts</a:t>
            </a:r>
            <a:endParaRPr sz="2400" b="1">
              <a:solidFill>
                <a:schemeClr val="lt1"/>
              </a:solidFill>
            </a:endParaRPr>
          </a:p>
        </p:txBody>
      </p:sp>
      <p:sp>
        <p:nvSpPr>
          <p:cNvPr id="1161" name="Google Shape;1161;p14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62" name="Google Shape;1162;p14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63" name="Google Shape;1163;p149"/>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pic>
        <p:nvPicPr>
          <p:cNvPr id="1164" name="Google Shape;1164;p149"/>
          <p:cNvPicPr preferRelativeResize="0"/>
          <p:nvPr/>
        </p:nvPicPr>
        <p:blipFill rotWithShape="1">
          <a:blip r:embed="rId3">
            <a:alphaModFix/>
          </a:blip>
          <a:srcRect/>
          <a:stretch/>
        </p:blipFill>
        <p:spPr>
          <a:xfrm>
            <a:off x="460325" y="1278250"/>
            <a:ext cx="4111675" cy="2787414"/>
          </a:xfrm>
          <a:prstGeom prst="rect">
            <a:avLst/>
          </a:prstGeom>
          <a:noFill/>
          <a:ln>
            <a:noFill/>
          </a:ln>
        </p:spPr>
      </p:pic>
      <p:pic>
        <p:nvPicPr>
          <p:cNvPr id="1165" name="Google Shape;1165;p149"/>
          <p:cNvPicPr preferRelativeResize="0"/>
          <p:nvPr/>
        </p:nvPicPr>
        <p:blipFill rotWithShape="1">
          <a:blip r:embed="rId4">
            <a:alphaModFix/>
          </a:blip>
          <a:srcRect/>
          <a:stretch/>
        </p:blipFill>
        <p:spPr>
          <a:xfrm>
            <a:off x="4593040" y="1291125"/>
            <a:ext cx="4474759" cy="2787426"/>
          </a:xfrm>
          <a:prstGeom prst="rect">
            <a:avLst/>
          </a:prstGeom>
          <a:noFill/>
          <a:ln>
            <a:noFill/>
          </a:ln>
        </p:spPr>
      </p:pic>
      <p:pic>
        <p:nvPicPr>
          <p:cNvPr id="1166" name="Google Shape;1166;p149" title="CPYoUJqK-guvilogo-hcl (1).png"/>
          <p:cNvPicPr preferRelativeResize="0"/>
          <p:nvPr/>
        </p:nvPicPr>
        <p:blipFill rotWithShape="1">
          <a:blip r:embed="rId5">
            <a:alphaModFix/>
          </a:blip>
          <a:srcRect/>
          <a:stretch/>
        </p:blipFill>
        <p:spPr>
          <a:xfrm>
            <a:off x="6446750" y="81925"/>
            <a:ext cx="2570601" cy="533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50"/>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a:t>
            </a:r>
            <a:endParaRPr sz="2400" b="1">
              <a:solidFill>
                <a:schemeClr val="lt1"/>
              </a:solidFill>
            </a:endParaRPr>
          </a:p>
        </p:txBody>
      </p:sp>
      <p:sp>
        <p:nvSpPr>
          <p:cNvPr id="1172" name="Google Shape;1172;p15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73" name="Google Shape;1173;p15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74" name="Google Shape;1174;p150"/>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75" name="Google Shape;1175;p150"/>
          <p:cNvSpPr txBox="1"/>
          <p:nvPr/>
        </p:nvSpPr>
        <p:spPr>
          <a:xfrm>
            <a:off x="461850" y="1278250"/>
            <a:ext cx="8220300" cy="341629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let &amp; const (Block Scope)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Arrow Functions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Template Literals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Destructuring (Objects &amp; Arrays)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Parameters &amp; Arguments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Default Parameters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Rest Parameters &amp; Spread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Enhanced Object Literals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Classes</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Modules</a:t>
            </a:r>
            <a:endParaRPr sz="1400" b="0" i="0" u="none" strike="noStrike" cap="none">
              <a:solidFill>
                <a:schemeClr val="lt1"/>
              </a:solidFill>
              <a:latin typeface="Hepta Slab"/>
              <a:ea typeface="Hepta Slab"/>
              <a:cs typeface="Hepta Slab"/>
              <a:sym typeface="Hepta Slab"/>
            </a:endParaRPr>
          </a:p>
        </p:txBody>
      </p:sp>
      <p:pic>
        <p:nvPicPr>
          <p:cNvPr id="1176" name="Google Shape;1176;p150" title="CPYoUJqK-guvilogo-hcl (1).png"/>
          <p:cNvPicPr preferRelativeResize="0"/>
          <p:nvPr/>
        </p:nvPicPr>
        <p:blipFill rotWithShape="1">
          <a:blip r:embed="rId3">
            <a:alphaModFix/>
          </a:blip>
          <a:srcRect/>
          <a:stretch/>
        </p:blipFill>
        <p:spPr>
          <a:xfrm>
            <a:off x="6446750" y="81925"/>
            <a:ext cx="2570601" cy="533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51"/>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let &amp; const (Block Scope)</a:t>
            </a:r>
            <a:endParaRPr sz="2400" b="1">
              <a:solidFill>
                <a:schemeClr val="lt1"/>
              </a:solidFill>
            </a:endParaRPr>
          </a:p>
        </p:txBody>
      </p:sp>
      <p:sp>
        <p:nvSpPr>
          <p:cNvPr id="1182" name="Google Shape;1182;p15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83" name="Google Shape;1183;p15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84" name="Google Shape;1184;p151"/>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85" name="Google Shape;1185;p151"/>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let and const are block-scoped.</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const must be initialized and cannot be reassigned (but object contents can change).</a:t>
            </a:r>
            <a:endParaRPr sz="1400" b="0" i="0" u="none" strike="noStrike" cap="none">
              <a:solidFill>
                <a:schemeClr val="lt1"/>
              </a:solidFill>
              <a:latin typeface="Hepta Slab"/>
              <a:ea typeface="Hepta Slab"/>
              <a:cs typeface="Hepta Slab"/>
              <a:sym typeface="Hepta Slab"/>
            </a:endParaRPr>
          </a:p>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Prevents bugs from function-scoped var.</a:t>
            </a:r>
            <a:endParaRPr sz="1400" b="0" i="0" u="none" strike="noStrike" cap="none">
              <a:solidFill>
                <a:schemeClr val="lt1"/>
              </a:solidFill>
              <a:latin typeface="Hepta Slab"/>
              <a:ea typeface="Hepta Slab"/>
              <a:cs typeface="Hepta Slab"/>
              <a:sym typeface="Hepta Slab"/>
            </a:endParaRPr>
          </a:p>
        </p:txBody>
      </p:sp>
      <p:pic>
        <p:nvPicPr>
          <p:cNvPr id="1186" name="Google Shape;1186;p151"/>
          <p:cNvPicPr preferRelativeResize="0"/>
          <p:nvPr/>
        </p:nvPicPr>
        <p:blipFill rotWithShape="1">
          <a:blip r:embed="rId3">
            <a:alphaModFix/>
          </a:blip>
          <a:srcRect/>
          <a:stretch/>
        </p:blipFill>
        <p:spPr>
          <a:xfrm>
            <a:off x="461850" y="2324950"/>
            <a:ext cx="7026739" cy="2513750"/>
          </a:xfrm>
          <a:prstGeom prst="rect">
            <a:avLst/>
          </a:prstGeom>
          <a:noFill/>
          <a:ln>
            <a:noFill/>
          </a:ln>
        </p:spPr>
      </p:pic>
      <p:pic>
        <p:nvPicPr>
          <p:cNvPr id="1187" name="Google Shape;1187;p151"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52"/>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Arrow Functions </a:t>
            </a:r>
            <a:endParaRPr sz="2400" b="1">
              <a:solidFill>
                <a:schemeClr val="lt1"/>
              </a:solidFill>
            </a:endParaRPr>
          </a:p>
        </p:txBody>
      </p:sp>
      <p:sp>
        <p:nvSpPr>
          <p:cNvPr id="1193" name="Google Shape;1193;p15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94" name="Google Shape;1194;p15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95" name="Google Shape;1195;p15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196" name="Google Shape;1196;p152"/>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Concise syntax; this is lexically bound (inherits from surrounding scope).</a:t>
            </a:r>
            <a:endParaRPr sz="1400" b="0" i="0" u="none" strike="noStrike" cap="none">
              <a:solidFill>
                <a:schemeClr val="lt1"/>
              </a:solidFill>
              <a:latin typeface="Hepta Slab"/>
              <a:ea typeface="Hepta Slab"/>
              <a:cs typeface="Hepta Slab"/>
              <a:sym typeface="Hepta Slab"/>
            </a:endParaRPr>
          </a:p>
        </p:txBody>
      </p:sp>
      <p:pic>
        <p:nvPicPr>
          <p:cNvPr id="1197" name="Google Shape;1197;p152"/>
          <p:cNvPicPr preferRelativeResize="0"/>
          <p:nvPr/>
        </p:nvPicPr>
        <p:blipFill rotWithShape="1">
          <a:blip r:embed="rId3">
            <a:alphaModFix/>
          </a:blip>
          <a:srcRect/>
          <a:stretch/>
        </p:blipFill>
        <p:spPr>
          <a:xfrm>
            <a:off x="461850" y="1678450"/>
            <a:ext cx="4388615" cy="3160250"/>
          </a:xfrm>
          <a:prstGeom prst="rect">
            <a:avLst/>
          </a:prstGeom>
          <a:noFill/>
          <a:ln>
            <a:noFill/>
          </a:ln>
        </p:spPr>
      </p:pic>
      <p:pic>
        <p:nvPicPr>
          <p:cNvPr id="1198" name="Google Shape;1198;p152"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53"/>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Template Literals</a:t>
            </a:r>
            <a:endParaRPr sz="2400" b="1">
              <a:solidFill>
                <a:schemeClr val="lt1"/>
              </a:solidFill>
            </a:endParaRPr>
          </a:p>
        </p:txBody>
      </p:sp>
      <p:sp>
        <p:nvSpPr>
          <p:cNvPr id="1204" name="Google Shape;1204;p15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05" name="Google Shape;1205;p15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06" name="Google Shape;1206;p15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07" name="Google Shape;1207;p153"/>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Hepta Slab"/>
                <a:ea typeface="Hepta Slab"/>
                <a:cs typeface="Hepta Slab"/>
                <a:sym typeface="Hepta Slab"/>
              </a:rPr>
              <a:t>Backticks (`` ` ``) allow **interpolation** and **multiline** strings.</a:t>
            </a:r>
            <a:endParaRPr sz="1400" b="0" i="0" u="none" strike="noStrike" cap="none">
              <a:solidFill>
                <a:schemeClr val="lt1"/>
              </a:solidFill>
              <a:latin typeface="Hepta Slab"/>
              <a:ea typeface="Hepta Slab"/>
              <a:cs typeface="Hepta Slab"/>
              <a:sym typeface="Hepta Slab"/>
            </a:endParaRPr>
          </a:p>
        </p:txBody>
      </p:sp>
      <p:pic>
        <p:nvPicPr>
          <p:cNvPr id="1208" name="Google Shape;1208;p153"/>
          <p:cNvPicPr preferRelativeResize="0"/>
          <p:nvPr/>
        </p:nvPicPr>
        <p:blipFill rotWithShape="1">
          <a:blip r:embed="rId3">
            <a:alphaModFix/>
          </a:blip>
          <a:srcRect/>
          <a:stretch/>
        </p:blipFill>
        <p:spPr>
          <a:xfrm>
            <a:off x="507300" y="1678450"/>
            <a:ext cx="8126357" cy="3160250"/>
          </a:xfrm>
          <a:prstGeom prst="rect">
            <a:avLst/>
          </a:prstGeom>
          <a:noFill/>
          <a:ln>
            <a:noFill/>
          </a:ln>
        </p:spPr>
      </p:pic>
      <p:pic>
        <p:nvPicPr>
          <p:cNvPr id="1209" name="Google Shape;1209;p153"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54"/>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Parameter</a:t>
            </a:r>
            <a:endParaRPr sz="2400" b="1">
              <a:solidFill>
                <a:schemeClr val="lt1"/>
              </a:solidFill>
            </a:endParaRPr>
          </a:p>
        </p:txBody>
      </p:sp>
      <p:sp>
        <p:nvSpPr>
          <p:cNvPr id="1215" name="Google Shape;1215;p15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16" name="Google Shape;1216;p15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17" name="Google Shape;1217;p154"/>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18" name="Google Shape;1218;p154"/>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 parameter is a variable listed in a function's definition. It acts as a placeholder for the data that the function expects to receive when it is called. Parameters are defined within the parentheses of a function declaration.</a:t>
            </a:r>
            <a:endParaRPr sz="1400" b="0" i="0" u="none" strike="noStrike" cap="none">
              <a:solidFill>
                <a:schemeClr val="lt1"/>
              </a:solidFill>
              <a:latin typeface="Hepta Slab"/>
              <a:ea typeface="Hepta Slab"/>
              <a:cs typeface="Hepta Slab"/>
              <a:sym typeface="Hepta Slab"/>
            </a:endParaRPr>
          </a:p>
        </p:txBody>
      </p:sp>
      <p:pic>
        <p:nvPicPr>
          <p:cNvPr id="1219" name="Google Shape;1219;p154"/>
          <p:cNvPicPr preferRelativeResize="0"/>
          <p:nvPr/>
        </p:nvPicPr>
        <p:blipFill rotWithShape="1">
          <a:blip r:embed="rId3">
            <a:alphaModFix/>
          </a:blip>
          <a:srcRect/>
          <a:stretch/>
        </p:blipFill>
        <p:spPr>
          <a:xfrm>
            <a:off x="461850" y="2477350"/>
            <a:ext cx="8220300" cy="1632700"/>
          </a:xfrm>
          <a:prstGeom prst="rect">
            <a:avLst/>
          </a:prstGeom>
          <a:noFill/>
          <a:ln>
            <a:noFill/>
          </a:ln>
        </p:spPr>
      </p:pic>
      <p:pic>
        <p:nvPicPr>
          <p:cNvPr id="1220" name="Google Shape;1220;p154"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55"/>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Argument</a:t>
            </a:r>
            <a:endParaRPr sz="2400" b="1">
              <a:solidFill>
                <a:schemeClr val="lt1"/>
              </a:solidFill>
            </a:endParaRPr>
          </a:p>
        </p:txBody>
      </p:sp>
      <p:sp>
        <p:nvSpPr>
          <p:cNvPr id="1226" name="Google Shape;1226;p15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27" name="Google Shape;1227;p15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28" name="Google Shape;1228;p155"/>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29" name="Google Shape;1229;p155"/>
          <p:cNvSpPr txBox="1"/>
          <p:nvPr/>
        </p:nvSpPr>
        <p:spPr>
          <a:xfrm>
            <a:off x="461850" y="1278250"/>
            <a:ext cx="82203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An argument is the actual value that is passed to a function when it is invoked. These values are assigned to the corresponding parameters within the function's scope during execution</a:t>
            </a:r>
            <a:endParaRPr sz="1400" b="0" i="0" u="none" strike="noStrike" cap="none">
              <a:solidFill>
                <a:schemeClr val="lt1"/>
              </a:solidFill>
              <a:latin typeface="Hepta Slab"/>
              <a:ea typeface="Hepta Slab"/>
              <a:cs typeface="Hepta Slab"/>
              <a:sym typeface="Hepta Slab"/>
            </a:endParaRPr>
          </a:p>
        </p:txBody>
      </p:sp>
      <p:pic>
        <p:nvPicPr>
          <p:cNvPr id="1230" name="Google Shape;1230;p155"/>
          <p:cNvPicPr preferRelativeResize="0"/>
          <p:nvPr/>
        </p:nvPicPr>
        <p:blipFill rotWithShape="1">
          <a:blip r:embed="rId3">
            <a:alphaModFix/>
          </a:blip>
          <a:srcRect/>
          <a:stretch/>
        </p:blipFill>
        <p:spPr>
          <a:xfrm>
            <a:off x="542175" y="2118675"/>
            <a:ext cx="8056599" cy="1390300"/>
          </a:xfrm>
          <a:prstGeom prst="rect">
            <a:avLst/>
          </a:prstGeom>
          <a:noFill/>
          <a:ln>
            <a:noFill/>
          </a:ln>
        </p:spPr>
      </p:pic>
      <p:pic>
        <p:nvPicPr>
          <p:cNvPr id="1231" name="Google Shape;1231;p155"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56"/>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Default Parameters</a:t>
            </a:r>
            <a:endParaRPr sz="2400" b="1">
              <a:solidFill>
                <a:schemeClr val="lt1"/>
              </a:solidFill>
            </a:endParaRPr>
          </a:p>
        </p:txBody>
      </p:sp>
      <p:sp>
        <p:nvSpPr>
          <p:cNvPr id="1237" name="Google Shape;1237;p15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38" name="Google Shape;1238;p15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39" name="Google Shape;1239;p15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40" name="Google Shape;1240;p156"/>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Give function parameters default values</a:t>
            </a:r>
            <a:endParaRPr sz="1400" b="0" i="0" u="none" strike="noStrike" cap="none">
              <a:solidFill>
                <a:schemeClr val="lt1"/>
              </a:solidFill>
              <a:latin typeface="Hepta Slab"/>
              <a:ea typeface="Hepta Slab"/>
              <a:cs typeface="Hepta Slab"/>
              <a:sym typeface="Hepta Slab"/>
            </a:endParaRPr>
          </a:p>
        </p:txBody>
      </p:sp>
      <p:pic>
        <p:nvPicPr>
          <p:cNvPr id="1241" name="Google Shape;1241;p156"/>
          <p:cNvPicPr preferRelativeResize="0"/>
          <p:nvPr/>
        </p:nvPicPr>
        <p:blipFill rotWithShape="1">
          <a:blip r:embed="rId3">
            <a:alphaModFix/>
          </a:blip>
          <a:srcRect/>
          <a:stretch/>
        </p:blipFill>
        <p:spPr>
          <a:xfrm>
            <a:off x="396500" y="1824700"/>
            <a:ext cx="8351001" cy="2119375"/>
          </a:xfrm>
          <a:prstGeom prst="rect">
            <a:avLst/>
          </a:prstGeom>
          <a:noFill/>
          <a:ln>
            <a:noFill/>
          </a:ln>
        </p:spPr>
      </p:pic>
      <p:pic>
        <p:nvPicPr>
          <p:cNvPr id="1242" name="Google Shape;1242;p156"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7"/>
          <p:cNvSpPr txBox="1">
            <a:spLocks noGrp="1"/>
          </p:cNvSpPr>
          <p:nvPr>
            <p:ph type="title"/>
          </p:nvPr>
        </p:nvSpPr>
        <p:spPr>
          <a:xfrm>
            <a:off x="460325" y="686050"/>
            <a:ext cx="8220300" cy="5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100"/>
              <a:buNone/>
            </a:pPr>
            <a:r>
              <a:rPr lang="en" sz="2400" b="1">
                <a:solidFill>
                  <a:schemeClr val="lt1"/>
                </a:solidFill>
              </a:rPr>
              <a:t>ES6 - Rest Parameters &amp; Spread </a:t>
            </a:r>
            <a:endParaRPr sz="2400" b="1">
              <a:solidFill>
                <a:schemeClr val="lt1"/>
              </a:solidFill>
            </a:endParaRPr>
          </a:p>
        </p:txBody>
      </p:sp>
      <p:sp>
        <p:nvSpPr>
          <p:cNvPr id="1248" name="Google Shape;1248;p15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49" name="Google Shape;1249;p15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45720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50" name="Google Shape;1250;p157"/>
          <p:cNvSpPr txBox="1"/>
          <p:nvPr/>
        </p:nvSpPr>
        <p:spPr>
          <a:xfrm>
            <a:off x="461850" y="1278250"/>
            <a:ext cx="8220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Hepta Slab"/>
              <a:ea typeface="Hepta Slab"/>
              <a:cs typeface="Hepta Slab"/>
              <a:sym typeface="Hepta Slab"/>
            </a:endParaRPr>
          </a:p>
        </p:txBody>
      </p:sp>
      <p:sp>
        <p:nvSpPr>
          <p:cNvPr id="1251" name="Google Shape;1251;p157"/>
          <p:cNvSpPr txBox="1"/>
          <p:nvPr/>
        </p:nvSpPr>
        <p:spPr>
          <a:xfrm>
            <a:off x="461850" y="1278250"/>
            <a:ext cx="822030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Rest: collect remaining arguments into an array.</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chemeClr val="lt1"/>
              </a:buClr>
              <a:buSzPts val="1100"/>
              <a:buFont typeface="Arial"/>
              <a:buNone/>
            </a:pPr>
            <a:r>
              <a:rPr lang="en" sz="1400" b="0" i="0" u="none" strike="noStrike" cap="none">
                <a:solidFill>
                  <a:schemeClr val="lt1"/>
                </a:solidFill>
                <a:latin typeface="Hepta Slab"/>
                <a:ea typeface="Hepta Slab"/>
                <a:cs typeface="Hepta Slab"/>
                <a:sym typeface="Hepta Slab"/>
              </a:rPr>
              <a:t>Spread: expand iterables in calls/array literals.</a:t>
            </a:r>
            <a:endParaRPr sz="1400" b="0" i="0" u="none" strike="noStrike" cap="none">
              <a:solidFill>
                <a:schemeClr val="lt1"/>
              </a:solidFill>
              <a:latin typeface="Hepta Slab"/>
              <a:ea typeface="Hepta Slab"/>
              <a:cs typeface="Hepta Slab"/>
              <a:sym typeface="Hepta Slab"/>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chemeClr val="lt1"/>
                </a:solidFill>
                <a:latin typeface="Hepta Slab"/>
                <a:ea typeface="Hepta Slab"/>
                <a:cs typeface="Hepta Slab"/>
                <a:sym typeface="Hepta Slab"/>
              </a:rPr>
              <a:t>Note: Object spread/Rest is not ES6 (it’s ES2018). Use Object.assign for objects in ES6.</a:t>
            </a:r>
            <a:endParaRPr sz="1400" b="0" i="0" u="none" strike="noStrike" cap="none">
              <a:solidFill>
                <a:schemeClr val="lt1"/>
              </a:solidFill>
              <a:latin typeface="Hepta Slab"/>
              <a:ea typeface="Hepta Slab"/>
              <a:cs typeface="Hepta Slab"/>
              <a:sym typeface="Hepta Slab"/>
            </a:endParaRPr>
          </a:p>
        </p:txBody>
      </p:sp>
      <p:pic>
        <p:nvPicPr>
          <p:cNvPr id="1252" name="Google Shape;1252;p157"/>
          <p:cNvPicPr preferRelativeResize="0"/>
          <p:nvPr/>
        </p:nvPicPr>
        <p:blipFill rotWithShape="1">
          <a:blip r:embed="rId3">
            <a:alphaModFix/>
          </a:blip>
          <a:srcRect/>
          <a:stretch/>
        </p:blipFill>
        <p:spPr>
          <a:xfrm>
            <a:off x="461850" y="2324950"/>
            <a:ext cx="3175655" cy="2513750"/>
          </a:xfrm>
          <a:prstGeom prst="rect">
            <a:avLst/>
          </a:prstGeom>
          <a:noFill/>
          <a:ln>
            <a:noFill/>
          </a:ln>
        </p:spPr>
      </p:pic>
      <p:pic>
        <p:nvPicPr>
          <p:cNvPr id="1253" name="Google Shape;1253;p157" title="CPYoUJqK-guvilogo-hcl (1).png"/>
          <p:cNvPicPr preferRelativeResize="0"/>
          <p:nvPr/>
        </p:nvPicPr>
        <p:blipFill rotWithShape="1">
          <a:blip r:embed="rId4">
            <a:alphaModFix/>
          </a:blip>
          <a:srcRect/>
          <a:stretch/>
        </p:blipFill>
        <p:spPr>
          <a:xfrm>
            <a:off x="6446750" y="81925"/>
            <a:ext cx="2570601" cy="533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8680</Words>
  <Application>Microsoft Office PowerPoint</Application>
  <PresentationFormat>On-screen Show (16:9)</PresentationFormat>
  <Paragraphs>834</Paragraphs>
  <Slides>182</Slides>
  <Notes>182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182</vt:i4>
      </vt:variant>
    </vt:vector>
  </HeadingPairs>
  <TitlesOfParts>
    <vt:vector size="192" baseType="lpstr">
      <vt:lpstr>Hepta Slab</vt:lpstr>
      <vt:lpstr>Barlow</vt:lpstr>
      <vt:lpstr>Arial</vt:lpstr>
      <vt:lpstr>Hepta Slab Light</vt:lpstr>
      <vt:lpstr>Barlow ExtraLight</vt:lpstr>
      <vt:lpstr>Barlow Light</vt:lpstr>
      <vt:lpstr>Hepta Slab Medium</vt:lpstr>
      <vt:lpstr>Barlow Medium</vt:lpstr>
      <vt:lpstr>Simple Light</vt:lpstr>
      <vt:lpstr>Strategy Plan</vt:lpstr>
      <vt:lpstr>Advanced Web Technologies</vt:lpstr>
      <vt:lpstr>Day 1 : Topics</vt:lpstr>
      <vt:lpstr>Day 1 : Practices</vt:lpstr>
      <vt:lpstr>Web Architecture &amp; Core Internet Concepts</vt:lpstr>
      <vt:lpstr>Web Architecture Overview</vt:lpstr>
      <vt:lpstr>Types of Web Architecture</vt:lpstr>
      <vt:lpstr>Monolithic Architecture</vt:lpstr>
      <vt:lpstr>Microservices Architecture</vt:lpstr>
      <vt:lpstr>Serverless Architecture</vt:lpstr>
      <vt:lpstr>Design Principles</vt:lpstr>
      <vt:lpstr>Client–Server Model</vt:lpstr>
      <vt:lpstr>HTTP Protocol (HyperText Transfer Protocol)</vt:lpstr>
      <vt:lpstr>HTTPS</vt:lpstr>
      <vt:lpstr>Web Servers</vt:lpstr>
      <vt:lpstr>Request &amp; Response Lifecycle</vt:lpstr>
      <vt:lpstr>Responsive Design, and Web Standards</vt:lpstr>
      <vt:lpstr>Responsive Web Design</vt:lpstr>
      <vt:lpstr>Mobile First vs Desktop First</vt:lpstr>
      <vt:lpstr>Adaptive Web Design</vt:lpstr>
      <vt:lpstr>Web Standards</vt:lpstr>
      <vt:lpstr>Security in Web Development</vt:lpstr>
      <vt:lpstr>Authentication Mechanisms</vt:lpstr>
      <vt:lpstr>Design Patterns</vt:lpstr>
      <vt:lpstr>MVC (Model-View-Controller)</vt:lpstr>
      <vt:lpstr>MVVM (Model-View-ViewModel)</vt:lpstr>
      <vt:lpstr>Common UI patterns in web design</vt:lpstr>
      <vt:lpstr>Roadmap</vt:lpstr>
      <vt:lpstr>Tools &amp; VS Code Extensions</vt:lpstr>
      <vt:lpstr>Git: Frequently Used Commands</vt:lpstr>
      <vt:lpstr>HTML</vt:lpstr>
      <vt:lpstr>HTML : Meta</vt:lpstr>
      <vt:lpstr>HTML : Elements</vt:lpstr>
      <vt:lpstr>HTML : Text</vt:lpstr>
      <vt:lpstr>HTML : Links</vt:lpstr>
      <vt:lpstr>HTML : Images, &amp; Iframe</vt:lpstr>
      <vt:lpstr>HTML : Table</vt:lpstr>
      <vt:lpstr>HTML : Containers Elements</vt:lpstr>
      <vt:lpstr>HTML : Structural Elements</vt:lpstr>
      <vt:lpstr>Advanced HTML5 Features</vt:lpstr>
      <vt:lpstr>Advanced HTML5 Features</vt:lpstr>
      <vt:lpstr>Video and audio elements</vt:lpstr>
      <vt:lpstr>Canvas Elements</vt:lpstr>
      <vt:lpstr>Geo Location API</vt:lpstr>
      <vt:lpstr>CSS : Cascading Style Sheet (Styling Lang.)</vt:lpstr>
      <vt:lpstr>CSS : Selectors</vt:lpstr>
      <vt:lpstr>CSS : Basic Selectors</vt:lpstr>
      <vt:lpstr>CSS : Relational Selectors</vt:lpstr>
      <vt:lpstr>CSS : Pseudo Class Selectors</vt:lpstr>
      <vt:lpstr>CSS : Pseudo Element Selectors</vt:lpstr>
      <vt:lpstr>CSS : Selectors Specificity</vt:lpstr>
      <vt:lpstr>CSS : Inheritance &amp; Colors</vt:lpstr>
      <vt:lpstr>CSS : Gradients, Borders and Shadows</vt:lpstr>
      <vt:lpstr>CSS - Units</vt:lpstr>
      <vt:lpstr>CSS - Units ~ Code</vt:lpstr>
      <vt:lpstr>CSS - Box Model</vt:lpstr>
      <vt:lpstr>CSS - Box Model ~ HTML Code</vt:lpstr>
      <vt:lpstr>CSS - Box Model ~ CSS Code</vt:lpstr>
      <vt:lpstr>CSS - Positioning</vt:lpstr>
      <vt:lpstr>CSS - Positioning ~ HTML Code</vt:lpstr>
      <vt:lpstr>CSS - Positioning ~ CSS Code</vt:lpstr>
      <vt:lpstr>CSS - Flexbox (flexible box layout)</vt:lpstr>
      <vt:lpstr>CSS - Flexbox ~ Code</vt:lpstr>
      <vt:lpstr>CSS - Grid</vt:lpstr>
      <vt:lpstr>CSS - Grid ~ Code</vt:lpstr>
      <vt:lpstr>CSS - Media queries</vt:lpstr>
      <vt:lpstr>CSS - Media Queries ~ Code</vt:lpstr>
      <vt:lpstr>CSS - Variables</vt:lpstr>
      <vt:lpstr>CSS - Variables ~ Code</vt:lpstr>
      <vt:lpstr>CSS - Transforms</vt:lpstr>
      <vt:lpstr>CSS - Transforms ~ Code</vt:lpstr>
      <vt:lpstr>CSS - Transitions </vt:lpstr>
      <vt:lpstr>CSS - Transitions ~ Code</vt:lpstr>
      <vt:lpstr>CSS - Animations</vt:lpstr>
      <vt:lpstr>CSS - Animations ~ Code</vt:lpstr>
      <vt:lpstr>JavaScript </vt:lpstr>
      <vt:lpstr>Data types</vt:lpstr>
      <vt:lpstr>Primitive Data Types</vt:lpstr>
      <vt:lpstr>Non-Primitive Data Types</vt:lpstr>
      <vt:lpstr>Operators</vt:lpstr>
      <vt:lpstr>if-else</vt:lpstr>
      <vt:lpstr>Switch statements</vt:lpstr>
      <vt:lpstr>Loops</vt:lpstr>
      <vt:lpstr>Arrays</vt:lpstr>
      <vt:lpstr>Functions</vt:lpstr>
      <vt:lpstr>Callback Hell</vt:lpstr>
      <vt:lpstr>Promises</vt:lpstr>
      <vt:lpstr>DOM manipulation</vt:lpstr>
      <vt:lpstr>Events</vt:lpstr>
      <vt:lpstr>Modules</vt:lpstr>
      <vt:lpstr>Modules : Concepts</vt:lpstr>
      <vt:lpstr>Modules : Concepts</vt:lpstr>
      <vt:lpstr>ES6</vt:lpstr>
      <vt:lpstr>ES6 - let &amp; const (Block Scope)</vt:lpstr>
      <vt:lpstr>ES6 - Arrow Functions </vt:lpstr>
      <vt:lpstr>ES6 - Template Literals</vt:lpstr>
      <vt:lpstr>ES6 - Parameter</vt:lpstr>
      <vt:lpstr>ES6 - Argument</vt:lpstr>
      <vt:lpstr>ES6 - Default Parameters</vt:lpstr>
      <vt:lpstr>ES6 - Rest Parameters &amp; Spread </vt:lpstr>
      <vt:lpstr>ES6 - Enhanced Object Literals   </vt:lpstr>
      <vt:lpstr>ES6 - Classes   </vt:lpstr>
      <vt:lpstr>ES6 - Modules   </vt:lpstr>
      <vt:lpstr>Day 2 : Topics</vt:lpstr>
      <vt:lpstr>Day 2 : Practices</vt:lpstr>
      <vt:lpstr>REST-API</vt:lpstr>
      <vt:lpstr>RESTful API Design Considerations</vt:lpstr>
      <vt:lpstr>RESTful API Security</vt:lpstr>
      <vt:lpstr>Node.js </vt:lpstr>
      <vt:lpstr>Node.js : Key characteristics</vt:lpstr>
      <vt:lpstr>Node.js : Key characteristics …cont</vt:lpstr>
      <vt:lpstr>Node.js : Server Creation</vt:lpstr>
      <vt:lpstr>Node.js : req (Request Object)</vt:lpstr>
      <vt:lpstr>Node.js : res (Response Object)</vt:lpstr>
      <vt:lpstr>Node.js : HTTP Status Codes</vt:lpstr>
      <vt:lpstr>Node.js : HTTP Methods</vt:lpstr>
      <vt:lpstr>Node.js : Routing</vt:lpstr>
      <vt:lpstr>Node.js : Redirection Requests</vt:lpstr>
      <vt:lpstr>Express.js</vt:lpstr>
      <vt:lpstr>Express.js</vt:lpstr>
      <vt:lpstr>Express.js - Key Concepts</vt:lpstr>
      <vt:lpstr>Express.js - Code</vt:lpstr>
      <vt:lpstr>Day 3 : Topics</vt:lpstr>
      <vt:lpstr>Day 3 : Practices</vt:lpstr>
      <vt:lpstr>React</vt:lpstr>
      <vt:lpstr>React: Intro</vt:lpstr>
      <vt:lpstr>React: Components</vt:lpstr>
      <vt:lpstr>React: JSX </vt:lpstr>
      <vt:lpstr>React: Virtual DOM</vt:lpstr>
      <vt:lpstr>React: Props </vt:lpstr>
      <vt:lpstr>React: State</vt:lpstr>
      <vt:lpstr>React: Hooks</vt:lpstr>
      <vt:lpstr>React: Hooks ~ Code</vt:lpstr>
      <vt:lpstr>React: useEffect (Side Effects)</vt:lpstr>
      <vt:lpstr>React: useEffect (Side Effects) ~ Code</vt:lpstr>
      <vt:lpstr>React: useCallback</vt:lpstr>
      <vt:lpstr>React: useCallback ~ Code</vt:lpstr>
      <vt:lpstr>React: useRef</vt:lpstr>
      <vt:lpstr>React: Router</vt:lpstr>
      <vt:lpstr>React: Router Components</vt:lpstr>
      <vt:lpstr>React: Router ~ Code</vt:lpstr>
      <vt:lpstr>React: Redux (State Management)</vt:lpstr>
      <vt:lpstr>React: Redux - Key Concepts</vt:lpstr>
      <vt:lpstr>React: Redux - Workflow</vt:lpstr>
      <vt:lpstr>React: Redux - Workflow</vt:lpstr>
      <vt:lpstr>React: Redux - Store Setup</vt:lpstr>
      <vt:lpstr>React: Redux - Slice</vt:lpstr>
      <vt:lpstr>React: Redux - Component</vt:lpstr>
      <vt:lpstr>React: Redux - Root Component with Provider</vt:lpstr>
      <vt:lpstr>Day 4 : Topics</vt:lpstr>
      <vt:lpstr>Day 4 : Practices</vt:lpstr>
      <vt:lpstr>React: Context &amp; Provider</vt:lpstr>
      <vt:lpstr>React: Context</vt:lpstr>
      <vt:lpstr>React: Context.Provider</vt:lpstr>
      <vt:lpstr>React: Context.Provider ~ Code (Auth Ex.)</vt:lpstr>
      <vt:lpstr>React: Context.Provider ~ Code (Auth Usage)</vt:lpstr>
      <vt:lpstr>React: Styling</vt:lpstr>
      <vt:lpstr>React: CSS Modules</vt:lpstr>
      <vt:lpstr>React: CSS-in-JS Libraries</vt:lpstr>
      <vt:lpstr>React: Tailwind CSS (utility-first)</vt:lpstr>
      <vt:lpstr>React: PWA</vt:lpstr>
      <vt:lpstr>React: PWA - Key Concepts</vt:lpstr>
      <vt:lpstr>React: Jest</vt:lpstr>
      <vt:lpstr>Database : SQL &amp; NoSQL</vt:lpstr>
      <vt:lpstr>SQL Databases</vt:lpstr>
      <vt:lpstr>NoSQL Databases</vt:lpstr>
      <vt:lpstr>SQL vs NoSQL</vt:lpstr>
      <vt:lpstr>Day 5: Topics</vt:lpstr>
      <vt:lpstr>Day 5 : Practices</vt:lpstr>
      <vt:lpstr>Web Sockets</vt:lpstr>
      <vt:lpstr>Web Sockets : Benefits</vt:lpstr>
      <vt:lpstr>Web Sockets : Workflows</vt:lpstr>
      <vt:lpstr>Web Sockets : Workflows …cont</vt:lpstr>
      <vt:lpstr>MicroServices</vt:lpstr>
      <vt:lpstr>Key characteristics of Microservices Arch.</vt:lpstr>
      <vt:lpstr>API Gateway</vt:lpstr>
      <vt:lpstr>API Gateway</vt:lpstr>
      <vt:lpstr>How does API Gateway work?</vt:lpstr>
      <vt:lpstr>Web Security</vt:lpstr>
      <vt:lpstr>SQL Injection (SQLi)</vt:lpstr>
      <vt:lpstr>Cross-Site Scripting (XSS)</vt:lpstr>
      <vt:lpstr>Cross-Site Request Forgery (CSRF)</vt:lpstr>
      <vt:lpstr>Cross-Origin Resource Sharing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h3656</cp:lastModifiedBy>
  <cp:revision>2</cp:revision>
  <dcterms:modified xsi:type="dcterms:W3CDTF">2025-08-19T10:34:41Z</dcterms:modified>
</cp:coreProperties>
</file>